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26" r:id="rId1"/>
  </p:sldMasterIdLst>
  <p:notesMasterIdLst>
    <p:notesMasterId r:id="rId14"/>
  </p:notesMasterIdLst>
  <p:handoutMasterIdLst>
    <p:handoutMasterId r:id="rId15"/>
  </p:handoutMasterIdLst>
  <p:sldIdLst>
    <p:sldId id="1900" r:id="rId2"/>
    <p:sldId id="2007" r:id="rId3"/>
    <p:sldId id="1930" r:id="rId4"/>
    <p:sldId id="2006" r:id="rId5"/>
    <p:sldId id="2008" r:id="rId6"/>
    <p:sldId id="2009" r:id="rId7"/>
    <p:sldId id="2011" r:id="rId8"/>
    <p:sldId id="2012" r:id="rId9"/>
    <p:sldId id="2015" r:id="rId10"/>
    <p:sldId id="2021" r:id="rId11"/>
    <p:sldId id="2022" r:id="rId12"/>
    <p:sldId id="2025" r:id="rId13"/>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accent1"/>
        </a:solidFill>
        <a:latin typeface="Arial" charset="0"/>
        <a:ea typeface="+mn-ea"/>
        <a:cs typeface="+mn-cs"/>
      </a:defRPr>
    </a:lvl1pPr>
    <a:lvl2pPr marL="457200" algn="l" rtl="0" eaLnBrk="0" fontAlgn="base" hangingPunct="0">
      <a:spcBef>
        <a:spcPct val="0"/>
      </a:spcBef>
      <a:spcAft>
        <a:spcPct val="0"/>
      </a:spcAft>
      <a:defRPr kern="1200">
        <a:solidFill>
          <a:schemeClr val="accent1"/>
        </a:solidFill>
        <a:latin typeface="Arial" charset="0"/>
        <a:ea typeface="+mn-ea"/>
        <a:cs typeface="+mn-cs"/>
      </a:defRPr>
    </a:lvl2pPr>
    <a:lvl3pPr marL="914400" algn="l" rtl="0" eaLnBrk="0" fontAlgn="base" hangingPunct="0">
      <a:spcBef>
        <a:spcPct val="0"/>
      </a:spcBef>
      <a:spcAft>
        <a:spcPct val="0"/>
      </a:spcAft>
      <a:defRPr kern="1200">
        <a:solidFill>
          <a:schemeClr val="accent1"/>
        </a:solidFill>
        <a:latin typeface="Arial" charset="0"/>
        <a:ea typeface="+mn-ea"/>
        <a:cs typeface="+mn-cs"/>
      </a:defRPr>
    </a:lvl3pPr>
    <a:lvl4pPr marL="1371600" algn="l" rtl="0" eaLnBrk="0" fontAlgn="base" hangingPunct="0">
      <a:spcBef>
        <a:spcPct val="0"/>
      </a:spcBef>
      <a:spcAft>
        <a:spcPct val="0"/>
      </a:spcAft>
      <a:defRPr kern="1200">
        <a:solidFill>
          <a:schemeClr val="accent1"/>
        </a:solidFill>
        <a:latin typeface="Arial" charset="0"/>
        <a:ea typeface="+mn-ea"/>
        <a:cs typeface="+mn-cs"/>
      </a:defRPr>
    </a:lvl4pPr>
    <a:lvl5pPr marL="1828800" algn="l" rtl="0" eaLnBrk="0" fontAlgn="base" hangingPunct="0">
      <a:spcBef>
        <a:spcPct val="0"/>
      </a:spcBef>
      <a:spcAft>
        <a:spcPct val="0"/>
      </a:spcAft>
      <a:defRPr kern="1200">
        <a:solidFill>
          <a:schemeClr val="accent1"/>
        </a:solidFill>
        <a:latin typeface="Arial" charset="0"/>
        <a:ea typeface="+mn-ea"/>
        <a:cs typeface="+mn-cs"/>
      </a:defRPr>
    </a:lvl5pPr>
    <a:lvl6pPr marL="2286000" algn="l" defTabSz="914400" rtl="0" eaLnBrk="1" latinLnBrk="0" hangingPunct="1">
      <a:defRPr kern="1200">
        <a:solidFill>
          <a:schemeClr val="accent1"/>
        </a:solidFill>
        <a:latin typeface="Arial" charset="0"/>
        <a:ea typeface="+mn-ea"/>
        <a:cs typeface="+mn-cs"/>
      </a:defRPr>
    </a:lvl6pPr>
    <a:lvl7pPr marL="2743200" algn="l" defTabSz="914400" rtl="0" eaLnBrk="1" latinLnBrk="0" hangingPunct="1">
      <a:defRPr kern="1200">
        <a:solidFill>
          <a:schemeClr val="accent1"/>
        </a:solidFill>
        <a:latin typeface="Arial" charset="0"/>
        <a:ea typeface="+mn-ea"/>
        <a:cs typeface="+mn-cs"/>
      </a:defRPr>
    </a:lvl7pPr>
    <a:lvl8pPr marL="3200400" algn="l" defTabSz="914400" rtl="0" eaLnBrk="1" latinLnBrk="0" hangingPunct="1">
      <a:defRPr kern="1200">
        <a:solidFill>
          <a:schemeClr val="accent1"/>
        </a:solidFill>
        <a:latin typeface="Arial" charset="0"/>
        <a:ea typeface="+mn-ea"/>
        <a:cs typeface="+mn-cs"/>
      </a:defRPr>
    </a:lvl8pPr>
    <a:lvl9pPr marL="3657600" algn="l" defTabSz="914400" rtl="0" eaLnBrk="1" latinLnBrk="0" hangingPunct="1">
      <a:defRPr kern="1200">
        <a:solidFill>
          <a:schemeClr val="accent1"/>
        </a:solidFill>
        <a:latin typeface="Arial" charset="0"/>
        <a:ea typeface="+mn-ea"/>
        <a:cs typeface="+mn-cs"/>
      </a:defRPr>
    </a:lvl9pPr>
  </p:defaultTextStyle>
  <p:extLst>
    <p:ext uri="{521415D9-36F7-43E2-AB2F-B90AF26B5E84}">
      <p14:sectionLst xmlns:p14="http://schemas.microsoft.com/office/powerpoint/2010/main">
        <p14:section name="Default Section" id="{4EB72EB7-6E0A-4D42-A844-412DED397ACB}">
          <p14:sldIdLst>
            <p14:sldId id="1900"/>
            <p14:sldId id="2007"/>
            <p14:sldId id="1930"/>
            <p14:sldId id="2006"/>
          </p14:sldIdLst>
        </p14:section>
        <p14:section name="Default Section" id="{3ED99A46-CD1B-400A-B7D8-6FD2A0F78E36}">
          <p14:sldIdLst>
            <p14:sldId id="2008"/>
            <p14:sldId id="2009"/>
            <p14:sldId id="2011"/>
            <p14:sldId id="2012"/>
            <p14:sldId id="2015"/>
            <p14:sldId id="2021"/>
            <p14:sldId id="2022"/>
            <p14:sldId id="2025"/>
          </p14:sldIdLst>
        </p14:section>
      </p14:sectionLst>
    </p:ext>
    <p:ext uri="{EFAFB233-063F-42B5-8137-9DF3F51BA10A}">
      <p15:sldGuideLst xmlns:p15="http://schemas.microsoft.com/office/powerpoint/2012/main">
        <p15:guide id="1" orient="horz" pos="2160" userDrawn="1">
          <p15:clr>
            <a:srgbClr val="A4A3A4"/>
          </p15:clr>
        </p15:guide>
        <p15:guide id="2" pos="1584"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initials="S" lastIdx="4" clrIdx="0">
    <p:extLst>
      <p:ext uri="{19B8F6BF-5375-455C-9EA6-DF929625EA0E}">
        <p15:presenceInfo xmlns:p15="http://schemas.microsoft.com/office/powerpoint/2012/main" userId="Steven" providerId="None"/>
      </p:ext>
    </p:extLst>
  </p:cmAuthor>
  <p:cmAuthor id="2" name="University of Central Florida" initials="UoCF" lastIdx="24" clrIdx="1">
    <p:extLst>
      <p:ext uri="{19B8F6BF-5375-455C-9EA6-DF929625EA0E}">
        <p15:presenceInfo xmlns:p15="http://schemas.microsoft.com/office/powerpoint/2012/main" userId="University of Central Florida" providerId="None"/>
      </p:ext>
    </p:extLst>
  </p:cmAuthor>
  <p:cmAuthor id="3" name="Tian Tian" initials="TT" lastIdx="3" clrIdx="2">
    <p:extLst>
      <p:ext uri="{19B8F6BF-5375-455C-9EA6-DF929625EA0E}">
        <p15:presenceInfo xmlns:p15="http://schemas.microsoft.com/office/powerpoint/2012/main" userId="Tian Tian" providerId="None"/>
      </p:ext>
    </p:extLst>
  </p:cmAuthor>
  <p:cmAuthor id="4" name="Demara" initials="D" lastIdx="19" clrIdx="3">
    <p:extLst>
      <p:ext uri="{19B8F6BF-5375-455C-9EA6-DF929625EA0E}">
        <p15:presenceInfo xmlns:p15="http://schemas.microsoft.com/office/powerpoint/2012/main" userId="Demara" providerId="None"/>
      </p:ext>
    </p:extLst>
  </p:cmAuthor>
  <p:cmAuthor id="5" name="Tian Tian" initials="TT [2]" lastIdx="1" clrIdx="4">
    <p:extLst>
      <p:ext uri="{19B8F6BF-5375-455C-9EA6-DF929625EA0E}">
        <p15:presenceInfo xmlns:p15="http://schemas.microsoft.com/office/powerpoint/2012/main" userId="S-1-5-21-270240525-1673100702-506702554-2054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167"/>
    <a:srgbClr val="FFFFA8"/>
    <a:srgbClr val="2E6CA4"/>
    <a:srgbClr val="CBEDCC"/>
    <a:srgbClr val="FFFF00"/>
    <a:srgbClr val="6E935B"/>
    <a:srgbClr val="AE5254"/>
    <a:srgbClr val="03A4B5"/>
    <a:srgbClr val="5B9BD5"/>
    <a:srgbClr val="00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75783" autoAdjust="0"/>
  </p:normalViewPr>
  <p:slideViewPr>
    <p:cSldViewPr snapToGrid="0">
      <p:cViewPr>
        <p:scale>
          <a:sx n="90" d="100"/>
          <a:sy n="90" d="100"/>
        </p:scale>
        <p:origin x="733" y="29"/>
      </p:cViewPr>
      <p:guideLst>
        <p:guide orient="horz" pos="2160"/>
        <p:guide pos="158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1932" y="-84"/>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278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idx="2"/>
          </p:nvPr>
        </p:nvSpPr>
        <p:spPr bwMode="auto">
          <a:xfrm>
            <a:off x="1212850" y="593725"/>
            <a:ext cx="4598988" cy="34496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7405" y="4385533"/>
            <a:ext cx="6041601" cy="4156234"/>
          </a:xfrm>
          <a:prstGeom prst="rect">
            <a:avLst/>
          </a:prstGeom>
          <a:noFill/>
          <a:ln w="12700">
            <a:solidFill>
              <a:schemeClr val="tx1"/>
            </a:solidFill>
            <a:miter lim="800000"/>
            <a:headEnd/>
            <a:tailEnd/>
          </a:ln>
          <a:effectLst/>
        </p:spPr>
        <p:txBody>
          <a:bodyPr vert="horz" wrap="square" lIns="93566" tIns="45962" rIns="93566" bIns="45962"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p14="http://schemas.microsoft.com/office/powerpoint/2010/main" val="2345792143"/>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8768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9330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0010F6A-3971-4B5C-8A90-71CEEDB576E9}" type="slidenum">
              <a:rPr lang="en-US" smtClean="0"/>
              <a:pPr>
                <a:defRPr/>
              </a:pPr>
              <a:t>3</a:t>
            </a:fld>
            <a:endParaRPr lang="en-US"/>
          </a:p>
        </p:txBody>
      </p:sp>
    </p:spTree>
    <p:extLst>
      <p:ext uri="{BB962C8B-B14F-4D97-AF65-F5344CB8AC3E}">
        <p14:creationId xmlns:p14="http://schemas.microsoft.com/office/powerpoint/2010/main" val="340661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0010F6A-3971-4B5C-8A90-71CEEDB576E9}" type="slidenum">
              <a:rPr lang="en-US" smtClean="0"/>
              <a:pPr>
                <a:defRPr/>
              </a:pPr>
              <a:t>4</a:t>
            </a:fld>
            <a:endParaRPr lang="en-US"/>
          </a:p>
        </p:txBody>
      </p:sp>
    </p:spTree>
    <p:extLst>
      <p:ext uri="{BB962C8B-B14F-4D97-AF65-F5344CB8AC3E}">
        <p14:creationId xmlns:p14="http://schemas.microsoft.com/office/powerpoint/2010/main" val="340661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and Energy efficiency are two of the main challenges of IoT devices. In every IoT application, the goal is to maximize performance while reducing energy consumption, storage needs, and data transmission overheads.</a:t>
            </a:r>
          </a:p>
          <a:p>
            <a:endParaRPr lang="en-US" dirty="0"/>
          </a:p>
          <a:p>
            <a:r>
              <a:rPr lang="en-US" dirty="0"/>
              <a:t>A solution to these challenges is Compressive Sensing. But implementing non-uniform Compressive Sensing in hardware would require Random Number Generators. Either True Random Number Generator or Pseudo Random Number Generator.</a:t>
            </a:r>
          </a:p>
          <a:p>
            <a:endParaRPr lang="en-US" dirty="0"/>
          </a:p>
          <a:p>
            <a:r>
              <a:rPr lang="en-US" dirty="0"/>
              <a:t>PRNGs include Linear Feedback Shift Registers, creates an illusion of randomness. TRNGs, on the other hand, rely on truly random events such as thermal noise, oscillator jitter, and metastability; previous designs of PRNGs and TRNGs suffer from limited quality in the randomness or limited generation speed of the output as well as high energy and area overheads.</a:t>
            </a:r>
          </a:p>
          <a:p>
            <a:endParaRPr lang="en-US" dirty="0"/>
          </a:p>
          <a:p>
            <a:r>
              <a:rPr lang="en-US" dirty="0"/>
              <a:t>Our proposed approach ASSIST, which is short for Adaptive Sampling of Sparse IoT signals via </a:t>
            </a:r>
            <a:r>
              <a:rPr lang="en-US" dirty="0" err="1"/>
              <a:t>STochastic</a:t>
            </a:r>
            <a:r>
              <a:rPr lang="en-US" dirty="0"/>
              <a:t>-oscillators, uses MRAM-based TRNG as well as MRAM-based Non-Volatile Memory to minimize the power dissipation and area while supporting the intermittent operation of IoT applications.</a:t>
            </a:r>
          </a:p>
        </p:txBody>
      </p:sp>
    </p:spTree>
    <p:extLst>
      <p:ext uri="{BB962C8B-B14F-4D97-AF65-F5344CB8AC3E}">
        <p14:creationId xmlns:p14="http://schemas.microsoft.com/office/powerpoint/2010/main" val="306007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and Energy efficiency are two of the main challenges of IoT devices. In every IoT application, the goal is to maximize performance while reducing energy consumption, storage needs, and data transmission overheads.</a:t>
            </a:r>
          </a:p>
          <a:p>
            <a:endParaRPr lang="en-US" dirty="0"/>
          </a:p>
          <a:p>
            <a:r>
              <a:rPr lang="en-US" dirty="0"/>
              <a:t>A solution to these challenges is Compressive Sensing. But implementing non-uniform Compressive Sensing in hardware would require Random Number Generators. Either True Random Number Generator or Pseudo Random Number Generator.</a:t>
            </a:r>
          </a:p>
          <a:p>
            <a:endParaRPr lang="en-US" dirty="0"/>
          </a:p>
          <a:p>
            <a:r>
              <a:rPr lang="en-US" dirty="0"/>
              <a:t>PRNGs include Linear Feedback Shift Registers, creates an illusion of randomness. TRNGs, on the other hand, rely on truly random events such as thermal noise, oscillator jitter, and metastability; previous designs of PRNGs and TRNGs suffer from limited quality in the randomness or limited generation speed of the output as well as high energy and area overheads.</a:t>
            </a:r>
          </a:p>
          <a:p>
            <a:endParaRPr lang="en-US" dirty="0"/>
          </a:p>
          <a:p>
            <a:r>
              <a:rPr lang="en-US" dirty="0"/>
              <a:t>Our proposed approach ASSIST, which is short for Adaptive Sampling of Sparse IoT signals via </a:t>
            </a:r>
            <a:r>
              <a:rPr lang="en-US" dirty="0" err="1"/>
              <a:t>STochastic</a:t>
            </a:r>
            <a:r>
              <a:rPr lang="en-US" dirty="0"/>
              <a:t>-oscillators, uses MRAM-based TRNG as well as MRAM-based Non-Volatile Memory to minimize the power dissipation and area while supporting the intermittent operation of IoT applications.</a:t>
            </a:r>
          </a:p>
        </p:txBody>
      </p:sp>
    </p:spTree>
    <p:extLst>
      <p:ext uri="{BB962C8B-B14F-4D97-AF65-F5344CB8AC3E}">
        <p14:creationId xmlns:p14="http://schemas.microsoft.com/office/powerpoint/2010/main" val="316548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Consist of a </a:t>
            </a:r>
            <a:r>
              <a:rPr lang="en-US" b="1" baseline="0" dirty="0"/>
              <a:t>tunneling oxide layer sandwiched between two ferromagnetic layers</a:t>
            </a:r>
            <a:r>
              <a:rPr lang="en-US" baseline="0" dirty="0"/>
              <a:t>. One of the ferromagnetic layers is considered the </a:t>
            </a:r>
            <a:r>
              <a:rPr lang="en-US" b="1" baseline="0" dirty="0"/>
              <a:t>fixed</a:t>
            </a:r>
            <a:r>
              <a:rPr lang="en-US" baseline="0" dirty="0"/>
              <a:t> layer, and is pinned to a constant magnetic orientation. The orientation of the </a:t>
            </a:r>
            <a:r>
              <a:rPr lang="en-US" b="1" baseline="0" dirty="0"/>
              <a:t>free</a:t>
            </a:r>
            <a:r>
              <a:rPr lang="en-US" baseline="0" dirty="0"/>
              <a:t> layer, on the other hand, can flip.</a:t>
            </a:r>
          </a:p>
          <a:p>
            <a:r>
              <a:rPr lang="en-US" baseline="0" dirty="0"/>
              <a:t>In a traditional device, there is a significant energy barrier between the two stable free-layer orientations. This energy barrier is typically overcome by passing a spin-polarized current through the device, which causes the device to switch. Once the device switches, it is stable in its new state. Thus, MTJ’s can serve as a form of nonvolatile memory.</a:t>
            </a:r>
          </a:p>
          <a:p>
            <a:endParaRPr lang="en-US" baseline="0" dirty="0"/>
          </a:p>
          <a:p>
            <a:r>
              <a:rPr lang="en-US" baseline="0" dirty="0"/>
              <a:t>MTJ’s can also be fabricated to have low energy barrier between states. In this case, the state of the device can switch spontaneously by thermal activation. This principle is useful in implementing a p-bit, with probabilistic output.</a:t>
            </a:r>
          </a:p>
          <a:p>
            <a:endParaRPr lang="en-US" baseline="0" dirty="0"/>
          </a:p>
          <a:p>
            <a:r>
              <a:rPr lang="en-US" baseline="0" dirty="0"/>
              <a:t>(click pointer)</a:t>
            </a:r>
          </a:p>
          <a:p>
            <a:r>
              <a:rPr lang="en-US" baseline="0" dirty="0"/>
              <a:t>Overall, spin-based devices offer a number of advantages, including low standby power, area efficiency, fast read operation, and true random number generation.</a:t>
            </a:r>
          </a:p>
          <a:p>
            <a:endParaRPr lang="en-US" baseline="0" dirty="0"/>
          </a:p>
          <a:p>
            <a:r>
              <a:rPr lang="en-US" baseline="0" dirty="0"/>
              <a:t>Commercially, MRAM is gaining popularity with Intel recently announcing their 1T1MTJ embedded-MRAM architecture in conjunction with their 22-nm </a:t>
            </a:r>
            <a:r>
              <a:rPr lang="en-US" baseline="0" dirty="0" err="1"/>
              <a:t>FinFET</a:t>
            </a:r>
            <a:r>
              <a:rPr lang="en-US" baseline="0" dirty="0"/>
              <a:t> technology.</a:t>
            </a:r>
            <a:endParaRPr lang="en-US" dirty="0"/>
          </a:p>
        </p:txBody>
      </p:sp>
    </p:spTree>
    <p:extLst>
      <p:ext uri="{BB962C8B-B14F-4D97-AF65-F5344CB8AC3E}">
        <p14:creationId xmlns:p14="http://schemas.microsoft.com/office/powerpoint/2010/main" val="360139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5882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8581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57040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946"/>
            <a:ext cx="9144000" cy="422275"/>
          </a:xfrm>
          <a:prstGeom prst="rect">
            <a:avLst/>
          </a:prstGeom>
        </p:spPr>
        <p:txBody>
          <a:bodyPr/>
          <a:lstStyle>
            <a:lvl1pPr algn="ctr">
              <a:defRPr sz="24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168924"/>
            <a:ext cx="8230590" cy="5124998"/>
          </a:xfrm>
          <a:prstGeom prst="rect">
            <a:avLst/>
          </a:prstGeom>
        </p:spPr>
        <p:txBody>
          <a:bodyPr/>
          <a:lstStyle>
            <a:lvl1pPr marL="171450" indent="-171450">
              <a:buSzPct val="100000"/>
              <a:buFont typeface="Wingdings" panose="05000000000000000000" pitchFamily="2" charset="2"/>
              <a:buChar char="§"/>
              <a:defRPr sz="1800" b="1"/>
            </a:lvl1pPr>
            <a:lvl2pPr marL="571500" indent="-188913">
              <a:spcBef>
                <a:spcPts val="600"/>
              </a:spcBef>
              <a:buSzPct val="100000"/>
              <a:buFont typeface="Wingdings" pitchFamily="2" charset="2"/>
              <a:buChar char="§"/>
              <a:defRPr sz="1600"/>
            </a:lvl2pPr>
            <a:lvl3pPr marL="973138" indent="-176213">
              <a:buFont typeface="Arial" pitchFamily="34" charset="0"/>
              <a:buChar char="−"/>
              <a:defRPr sz="1600"/>
            </a:lvl3pPr>
            <a:lvl4pPr marL="1371600"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675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8114168" y="6421222"/>
            <a:ext cx="610745" cy="205184"/>
          </a:xfrm>
          <a:prstGeom prst="rect">
            <a:avLst/>
          </a:prstGeom>
          <a:noFill/>
          <a:ln w="12700">
            <a:noFill/>
            <a:miter lim="800000"/>
            <a:headEnd/>
            <a:tailEnd/>
          </a:ln>
          <a:effectLst/>
        </p:spPr>
        <p:txBody>
          <a:bodyPr wrap="none" lIns="63500" tIns="25400" rIns="63500" bIns="25400">
            <a:spAutoFit/>
          </a:bodyPr>
          <a:lstStyle/>
          <a:p>
            <a:pPr>
              <a:defRPr/>
            </a:pPr>
            <a:r>
              <a:rPr lang="en-US" sz="1000" b="1" i="1" dirty="0">
                <a:solidFill>
                  <a:srgbClr val="000000"/>
                </a:solidFill>
              </a:rPr>
              <a:t>slide </a:t>
            </a:r>
            <a:fld id="{0915467B-C37D-4D40-AF00-15BB81BE187C}" type="slidenum">
              <a:rPr lang="en-US" sz="1000" b="1" i="1" smtClean="0">
                <a:solidFill>
                  <a:srgbClr val="000000"/>
                </a:solidFill>
              </a:rPr>
              <a:pPr>
                <a:defRPr/>
              </a:pPr>
              <a:t>‹#›</a:t>
            </a:fld>
            <a:endParaRPr lang="en-US" sz="1000" b="1" i="1" dirty="0">
              <a:solidFill>
                <a:srgbClr val="000000"/>
              </a:solidFill>
            </a:endParaRPr>
          </a:p>
        </p:txBody>
      </p:sp>
    </p:spTree>
    <p:extLst>
      <p:ext uri="{BB962C8B-B14F-4D97-AF65-F5344CB8AC3E}">
        <p14:creationId xmlns:p14="http://schemas.microsoft.com/office/powerpoint/2010/main" val="26173013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1D368-DEB6-4990-AD68-1FEC10C0D57C}" type="datetimeFigureOut">
              <a:rPr lang="en-US" smtClean="0"/>
              <a:t>2020-07-11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01C2F-8FB8-4A28-93C7-A49DA5B951BA}" type="slidenum">
              <a:rPr lang="en-US" smtClean="0"/>
              <a:t>‹#›</a:t>
            </a:fld>
            <a:endParaRPr lang="en-US"/>
          </a:p>
        </p:txBody>
      </p:sp>
      <p:sp>
        <p:nvSpPr>
          <p:cNvPr id="9" name="Content Placeholder 2"/>
          <p:cNvSpPr>
            <a:spLocks noGrp="1"/>
          </p:cNvSpPr>
          <p:nvPr>
            <p:ph idx="1"/>
          </p:nvPr>
        </p:nvSpPr>
        <p:spPr>
          <a:xfrm>
            <a:off x="533400" y="1168924"/>
            <a:ext cx="8230590" cy="5124998"/>
          </a:xfrm>
          <a:prstGeom prst="rect">
            <a:avLst/>
          </a:prstGeom>
        </p:spPr>
        <p:txBody>
          <a:bodyPr/>
          <a:lstStyle>
            <a:lvl1pPr marL="171450" indent="-171450">
              <a:buSzPct val="100000"/>
              <a:buFont typeface="Wingdings" panose="05000000000000000000" pitchFamily="2" charset="2"/>
              <a:buChar char="§"/>
              <a:defRPr sz="1800" b="1"/>
            </a:lvl1pPr>
            <a:lvl2pPr marL="571500" indent="-188913">
              <a:spcBef>
                <a:spcPts val="600"/>
              </a:spcBef>
              <a:buSzPct val="100000"/>
              <a:buFont typeface="Wingdings" pitchFamily="2" charset="2"/>
              <a:buChar char="§"/>
              <a:defRPr sz="1600"/>
            </a:lvl2pPr>
            <a:lvl3pPr marL="973138" indent="-176213">
              <a:buFont typeface="Arial" pitchFamily="34" charset="0"/>
              <a:buChar char="−"/>
              <a:defRPr sz="1600"/>
            </a:lvl3pPr>
            <a:lvl4pPr marL="1371600"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599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2203E528-2609-4B97-A034-17051C6583EF}" type="slidenum">
              <a:rPr lang="en-US" altLang="zh-TW"/>
              <a:pPr>
                <a:defRPr/>
              </a:pPr>
              <a:t>‹#›</a:t>
            </a:fld>
            <a:endParaRPr lang="en-US" altLang="zh-TW"/>
          </a:p>
        </p:txBody>
      </p:sp>
    </p:spTree>
    <p:extLst>
      <p:ext uri="{BB962C8B-B14F-4D97-AF65-F5344CB8AC3E}">
        <p14:creationId xmlns:p14="http://schemas.microsoft.com/office/powerpoint/2010/main" val="58814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3124200" y="6400800"/>
            <a:ext cx="2895600" cy="457200"/>
          </a:xfrm>
          <a:prstGeom prst="rect">
            <a:avLst/>
          </a:prstGeom>
          <a:ln/>
        </p:spPr>
        <p:txBody>
          <a:bodyPr/>
          <a:lstStyle>
            <a:lvl1pPr>
              <a:defRPr/>
            </a:lvl1pPr>
          </a:lstStyle>
          <a:p>
            <a:pPr>
              <a:defRPr/>
            </a:pPr>
            <a:endParaRPr lang="en-GB">
              <a:solidFill>
                <a:srgbClr val="EC1322"/>
              </a:solidFill>
            </a:endParaRPr>
          </a:p>
        </p:txBody>
      </p:sp>
      <p:sp>
        <p:nvSpPr>
          <p:cNvPr id="5" name="Rectangle 6"/>
          <p:cNvSpPr>
            <a:spLocks noGrp="1" noChangeArrowheads="1"/>
          </p:cNvSpPr>
          <p:nvPr>
            <p:ph type="sldNum" sz="quarter" idx="11"/>
          </p:nvPr>
        </p:nvSpPr>
        <p:spPr>
          <a:xfrm>
            <a:off x="6553200" y="6400800"/>
            <a:ext cx="1905000" cy="457200"/>
          </a:xfrm>
          <a:prstGeom prst="rect">
            <a:avLst/>
          </a:prstGeom>
          <a:ln/>
        </p:spPr>
        <p:txBody>
          <a:bodyPr/>
          <a:lstStyle>
            <a:lvl1pPr>
              <a:defRPr/>
            </a:lvl1pPr>
          </a:lstStyle>
          <a:p>
            <a:pPr>
              <a:defRPr/>
            </a:pPr>
            <a:fld id="{DC0C6503-F0FA-4AFA-AE10-91E8ED777F0B}" type="slidenum">
              <a:rPr lang="en-GB">
                <a:solidFill>
                  <a:srgbClr val="EC1322"/>
                </a:solidFill>
              </a:rPr>
              <a:pPr>
                <a:defRPr/>
              </a:pPr>
              <a:t>‹#›</a:t>
            </a:fld>
            <a:endParaRPr lang="en-GB">
              <a:solidFill>
                <a:srgbClr val="EC1322"/>
              </a:solidFill>
            </a:endParaRPr>
          </a:p>
        </p:txBody>
      </p:sp>
    </p:spTree>
    <p:extLst>
      <p:ext uri="{BB962C8B-B14F-4D97-AF65-F5344CB8AC3E}">
        <p14:creationId xmlns:p14="http://schemas.microsoft.com/office/powerpoint/2010/main" val="34846575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57BBE1-7FB1-4467-8546-3BDA83331EAC}" type="datetimeFigureOut">
              <a:rPr lang="en-US" smtClean="0"/>
              <a:t>2020-07-11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C49E-7265-4118-BEA1-8445C888FDA6}" type="slidenum">
              <a:rPr lang="en-US" smtClean="0"/>
              <a:t>‹#›</a:t>
            </a:fld>
            <a:endParaRPr lang="en-US"/>
          </a:p>
        </p:txBody>
      </p:sp>
    </p:spTree>
    <p:extLst>
      <p:ext uri="{BB962C8B-B14F-4D97-AF65-F5344CB8AC3E}">
        <p14:creationId xmlns:p14="http://schemas.microsoft.com/office/powerpoint/2010/main" val="21947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7700" y="152331"/>
            <a:ext cx="670887" cy="645566"/>
          </a:xfrm>
          <a:prstGeom prst="rect">
            <a:avLst/>
          </a:prstGeom>
        </p:spPr>
      </p:pic>
      <p:sp>
        <p:nvSpPr>
          <p:cNvPr id="13" name="Line 11"/>
          <p:cNvSpPr>
            <a:spLocks noChangeShapeType="1"/>
          </p:cNvSpPr>
          <p:nvPr userDrawn="1"/>
        </p:nvSpPr>
        <p:spPr bwMode="auto">
          <a:xfrm>
            <a:off x="0" y="877476"/>
            <a:ext cx="9144000" cy="0"/>
          </a:xfrm>
          <a:prstGeom prst="line">
            <a:avLst/>
          </a:prstGeom>
          <a:noFill/>
          <a:ln w="57150" cmpd="thickThin">
            <a:solidFill>
              <a:schemeClr val="tx1"/>
            </a:solidFill>
            <a:round/>
            <a:headEnd/>
            <a:tailEnd/>
          </a:ln>
          <a:effectLst/>
        </p:spPr>
        <p:txBody>
          <a:bodyPr wrap="none" anchor="ctr"/>
          <a:lstStyle/>
          <a:p>
            <a:pPr algn="ctr">
              <a:defRPr/>
            </a:pPr>
            <a:endParaRPr lang="en-US" sz="2800">
              <a:solidFill>
                <a:srgbClr val="000000"/>
              </a:solidFill>
              <a:latin typeface="Arial" pitchFamily="34" charset="0"/>
            </a:endParaRPr>
          </a:p>
        </p:txBody>
      </p:sp>
      <p:sp>
        <p:nvSpPr>
          <p:cNvPr id="10" name="Shape 6">
            <a:extLst>
              <a:ext uri="{FF2B5EF4-FFF2-40B4-BE49-F238E27FC236}">
                <a16:creationId xmlns:a16="http://schemas.microsoft.com/office/drawing/2014/main" id="{0077071D-29E0-4826-9DE8-C304E9FB0BB2}"/>
              </a:ext>
            </a:extLst>
          </p:cNvPr>
          <p:cNvSpPr/>
          <p:nvPr userDrawn="1"/>
        </p:nvSpPr>
        <p:spPr>
          <a:xfrm>
            <a:off x="8131389" y="6551668"/>
            <a:ext cx="610745" cy="151862"/>
          </a:xfrm>
          <a:prstGeom prst="rect">
            <a:avLst/>
          </a:prstGeom>
          <a:noFill/>
          <a:ln>
            <a:noFill/>
          </a:ln>
        </p:spPr>
        <p:txBody>
          <a:bodyPr spcFirstLastPara="1" wrap="square" lIns="63500" tIns="25400" rIns="63500" bIns="25400" anchor="t" anchorCtr="0">
            <a:noAutofit/>
          </a:bodyPr>
          <a:lstStyle/>
          <a:p>
            <a:pPr eaLnBrk="1" fontAlgn="auto" hangingPunct="1">
              <a:spcBef>
                <a:spcPts val="0"/>
              </a:spcBef>
              <a:spcAft>
                <a:spcPts val="0"/>
              </a:spcAft>
              <a:buClr>
                <a:srgbClr val="000000"/>
              </a:buClr>
              <a:buSzPts val="1000"/>
              <a:buFont typeface="Arial"/>
              <a:buNone/>
            </a:pPr>
            <a:r>
              <a:rPr lang="en-US" sz="1000" b="1" i="1" kern="0" dirty="0">
                <a:solidFill>
                  <a:srgbClr val="000000"/>
                </a:solidFill>
                <a:latin typeface="Arial"/>
                <a:ea typeface="Arial"/>
                <a:cs typeface="Arial"/>
                <a:sym typeface="Arial"/>
              </a:rPr>
              <a:t>slide </a:t>
            </a:r>
            <a:fld id="{00000000-1234-1234-1234-123412341234}" type="slidenum">
              <a:rPr lang="en-US" sz="1000" b="1" i="1" kern="0">
                <a:solidFill>
                  <a:srgbClr val="000000"/>
                </a:solidFill>
                <a:latin typeface="Arial"/>
                <a:ea typeface="Arial"/>
                <a:cs typeface="Arial"/>
                <a:sym typeface="Arial"/>
              </a:rPr>
              <a:pPr eaLnBrk="1" fontAlgn="auto" hangingPunct="1">
                <a:spcBef>
                  <a:spcPts val="0"/>
                </a:spcBef>
                <a:spcAft>
                  <a:spcPts val="0"/>
                </a:spcAft>
                <a:buClr>
                  <a:srgbClr val="000000"/>
                </a:buClr>
                <a:buSzPts val="1000"/>
                <a:buFont typeface="Arial"/>
                <a:buNone/>
              </a:pPr>
              <a:t>‹#›</a:t>
            </a:fld>
            <a:endParaRPr sz="1000" b="1" i="1" kern="0"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8E8069AB-FA61-4C60-929B-667CA72A69FE}"/>
              </a:ext>
            </a:extLst>
          </p:cNvPr>
          <p:cNvSpPr txBox="1"/>
          <p:nvPr userDrawn="1"/>
        </p:nvSpPr>
        <p:spPr>
          <a:xfrm>
            <a:off x="7669600" y="176321"/>
            <a:ext cx="1752600" cy="643766"/>
          </a:xfrm>
          <a:prstGeom prst="rect">
            <a:avLst/>
          </a:prstGeom>
          <a:noFill/>
        </p:spPr>
        <p:txBody>
          <a:bodyPr wrap="square" rtlCol="0">
            <a:spAutoFit/>
          </a:bodyPr>
          <a:lstStyle/>
          <a:p>
            <a:pPr algn="ctr">
              <a:lnSpc>
                <a:spcPct val="84000"/>
              </a:lnSpc>
            </a:pPr>
            <a:r>
              <a:rPr lang="en-US" sz="1400" b="1" dirty="0">
                <a:solidFill>
                  <a:srgbClr val="C08E00"/>
                </a:solidFill>
                <a:effectLst>
                  <a:outerShdw blurRad="38100" dist="38100" dir="2700000" algn="tl">
                    <a:srgbClr val="C0C0C0"/>
                  </a:outerShdw>
                </a:effectLst>
                <a:latin typeface="Bradley Hand ITC" pitchFamily="66" charset="0"/>
              </a:rPr>
              <a:t>Spintronic </a:t>
            </a:r>
          </a:p>
          <a:p>
            <a:pPr algn="ctr">
              <a:lnSpc>
                <a:spcPct val="84000"/>
              </a:lnSpc>
            </a:pPr>
            <a:r>
              <a:rPr lang="en-US" sz="1400" b="1" dirty="0">
                <a:solidFill>
                  <a:srgbClr val="C08E00"/>
                </a:solidFill>
                <a:effectLst>
                  <a:outerShdw blurRad="38100" dist="38100" dir="2700000" algn="tl">
                    <a:srgbClr val="C0C0C0"/>
                  </a:outerShdw>
                </a:effectLst>
                <a:latin typeface="Bradley Hand ITC" pitchFamily="66" charset="0"/>
              </a:rPr>
              <a:t>Educational Simulation</a:t>
            </a:r>
          </a:p>
        </p:txBody>
      </p:sp>
    </p:spTree>
    <p:extLst>
      <p:ext uri="{BB962C8B-B14F-4D97-AF65-F5344CB8AC3E}">
        <p14:creationId xmlns:p14="http://schemas.microsoft.com/office/powerpoint/2010/main" val="29128360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txStyles>
    <p:titleStyle>
      <a:lvl1pPr algn="l" rtl="0" eaLnBrk="0" fontAlgn="base" hangingPunct="0">
        <a:lnSpc>
          <a:spcPct val="87000"/>
        </a:lnSpc>
        <a:spcBef>
          <a:spcPct val="0"/>
        </a:spcBef>
        <a:spcAft>
          <a:spcPct val="0"/>
        </a:spcAft>
        <a:defRPr sz="2800" b="1">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p:titleStyle>
    <p:bodyStyle>
      <a:lvl1pPr marL="287338" indent="-287338" algn="l" rtl="0" eaLnBrk="0" fontAlgn="base" hangingPunct="0">
        <a:lnSpc>
          <a:spcPct val="90000"/>
        </a:lnSpc>
        <a:spcBef>
          <a:spcPct val="65000"/>
        </a:spcBef>
        <a:spcAft>
          <a:spcPct val="0"/>
        </a:spcAft>
        <a:buClr>
          <a:schemeClr val="tx1"/>
        </a:buClr>
        <a:buSzPct val="75000"/>
        <a:buFont typeface="Wingdings" pitchFamily="2" charset="2"/>
        <a:buChar char="q"/>
        <a:defRPr sz="2400">
          <a:solidFill>
            <a:schemeClr val="tx1"/>
          </a:solidFill>
          <a:latin typeface="+mn-lt"/>
          <a:ea typeface="+mn-ea"/>
          <a:cs typeface="+mn-cs"/>
        </a:defRPr>
      </a:lvl1pPr>
      <a:lvl2pPr marL="741363" indent="-246063" algn="l" rtl="0" eaLnBrk="0" fontAlgn="base" hangingPunct="0">
        <a:lnSpc>
          <a:spcPct val="85000"/>
        </a:lnSpc>
        <a:spcBef>
          <a:spcPct val="40000"/>
        </a:spcBef>
        <a:spcAft>
          <a:spcPct val="0"/>
        </a:spcAft>
        <a:buClr>
          <a:schemeClr val="tx1"/>
        </a:buClr>
        <a:buSzPct val="75000"/>
        <a:buFont typeface="Monotype Sorts" pitchFamily="2" charset="2"/>
        <a:buChar char="l"/>
        <a:defRPr sz="2000">
          <a:solidFill>
            <a:schemeClr val="tx1"/>
          </a:solidFill>
          <a:latin typeface="+mn-lt"/>
        </a:defRPr>
      </a:lvl2pPr>
      <a:lvl3pPr marL="1146175" indent="-176213" algn="l" rtl="0" eaLnBrk="0" fontAlgn="base" hangingPunct="0">
        <a:lnSpc>
          <a:spcPct val="85000"/>
        </a:lnSpc>
        <a:spcBef>
          <a:spcPct val="40000"/>
        </a:spcBef>
        <a:spcAft>
          <a:spcPct val="0"/>
        </a:spcAft>
        <a:buClr>
          <a:schemeClr val="tx1"/>
        </a:buClr>
        <a:buSzPct val="100000"/>
        <a:buFont typeface="Arial" pitchFamily="34" charset="0"/>
        <a:buChar char="•"/>
        <a:defRPr>
          <a:solidFill>
            <a:schemeClr val="tx1"/>
          </a:solidFill>
          <a:latin typeface="+mn-lt"/>
        </a:defRPr>
      </a:lvl3pPr>
      <a:lvl4pPr marL="1714500" indent="-342900" algn="l" rtl="0" eaLnBrk="0" fontAlgn="base" hangingPunct="0">
        <a:spcBef>
          <a:spcPct val="20000"/>
        </a:spcBef>
        <a:spcAft>
          <a:spcPct val="0"/>
        </a:spcAft>
        <a:buChar char="–"/>
        <a:defRPr sz="2000">
          <a:solidFill>
            <a:schemeClr val="tx1"/>
          </a:solidFill>
          <a:latin typeface="Times New Roman" pitchFamily="18" charset="0"/>
        </a:defRPr>
      </a:lvl4pPr>
      <a:lvl5pPr marL="2171700" indent="-342900" algn="l" rtl="0" eaLnBrk="0" fontAlgn="base" hangingPunct="0">
        <a:spcBef>
          <a:spcPct val="20000"/>
        </a:spcBef>
        <a:spcAft>
          <a:spcPct val="0"/>
        </a:spcAft>
        <a:buChar char="»"/>
        <a:defRPr sz="2000">
          <a:solidFill>
            <a:schemeClr val="tx1"/>
          </a:solidFill>
          <a:latin typeface="Times New Roman" pitchFamily="18" charset="0"/>
        </a:defRPr>
      </a:lvl5pPr>
      <a:lvl6pPr marL="2628900" indent="-342900" algn="l" rtl="0" eaLnBrk="0" fontAlgn="base" hangingPunct="0">
        <a:spcBef>
          <a:spcPct val="20000"/>
        </a:spcBef>
        <a:spcAft>
          <a:spcPct val="0"/>
        </a:spcAft>
        <a:buChar char="»"/>
        <a:defRPr sz="2000">
          <a:solidFill>
            <a:schemeClr val="tx1"/>
          </a:solidFill>
          <a:latin typeface="Times New Roman" pitchFamily="18" charset="0"/>
        </a:defRPr>
      </a:lvl6pPr>
      <a:lvl7pPr marL="3086100" indent="-342900" algn="l" rtl="0" eaLnBrk="0" fontAlgn="base" hangingPunct="0">
        <a:spcBef>
          <a:spcPct val="20000"/>
        </a:spcBef>
        <a:spcAft>
          <a:spcPct val="0"/>
        </a:spcAft>
        <a:buChar char="»"/>
        <a:defRPr sz="2000">
          <a:solidFill>
            <a:schemeClr val="tx1"/>
          </a:solidFill>
          <a:latin typeface="Times New Roman" pitchFamily="18" charset="0"/>
        </a:defRPr>
      </a:lvl7pPr>
      <a:lvl8pPr marL="3543300" indent="-342900" algn="l" rtl="0" eaLnBrk="0" fontAlgn="base" hangingPunct="0">
        <a:spcBef>
          <a:spcPct val="20000"/>
        </a:spcBef>
        <a:spcAft>
          <a:spcPct val="0"/>
        </a:spcAft>
        <a:buChar char="»"/>
        <a:defRPr sz="2000">
          <a:solidFill>
            <a:schemeClr val="tx1"/>
          </a:solidFill>
          <a:latin typeface="Times New Roman" pitchFamily="18" charset="0"/>
        </a:defRPr>
      </a:lvl8pPr>
      <a:lvl9pPr marL="4000500" indent="-3429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al.ucf.edu/cc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0" y="2996776"/>
            <a:ext cx="9144000" cy="1111457"/>
          </a:xfrm>
          <a:prstGeom prst="rect">
            <a:avLst/>
          </a:prstGeom>
        </p:spPr>
        <p:txBody>
          <a:bodyPr lIns="90488" tIns="44450" rIns="90488" bIns="44450"/>
          <a:lstStyle>
            <a:lvl1pPr algn="l" rtl="0" eaLnBrk="0" fontAlgn="base" hangingPunct="0">
              <a:lnSpc>
                <a:spcPct val="87000"/>
              </a:lnSpc>
              <a:spcBef>
                <a:spcPct val="0"/>
              </a:spcBef>
              <a:spcAft>
                <a:spcPct val="0"/>
              </a:spcAft>
              <a:defRPr sz="2800" b="1">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100000"/>
              </a:lnSpc>
              <a:spcBef>
                <a:spcPts val="0"/>
              </a:spcBef>
              <a:spcAft>
                <a:spcPts val="0"/>
              </a:spcAft>
            </a:pPr>
            <a:r>
              <a:rPr lang="en-US" kern="0" dirty="0">
                <a:solidFill>
                  <a:srgbClr val="000000"/>
                </a:solidFill>
                <a:latin typeface="Arial Narrow" panose="020B0606020202030204" pitchFamily="34" charset="0"/>
              </a:rPr>
              <a:t>Adaptive Behavioral Simulation Framework for </a:t>
            </a:r>
          </a:p>
          <a:p>
            <a:pPr algn="ctr">
              <a:lnSpc>
                <a:spcPct val="100000"/>
              </a:lnSpc>
              <a:spcBef>
                <a:spcPts val="0"/>
              </a:spcBef>
              <a:spcAft>
                <a:spcPts val="0"/>
              </a:spcAft>
            </a:pPr>
            <a:r>
              <a:rPr lang="en-US" kern="0" dirty="0">
                <a:solidFill>
                  <a:srgbClr val="000000"/>
                </a:solidFill>
                <a:latin typeface="Arial Narrow" panose="020B0606020202030204" pitchFamily="34" charset="0"/>
              </a:rPr>
              <a:t>2-Terminal MTJ-based Analog to Digital Converter</a:t>
            </a:r>
          </a:p>
        </p:txBody>
      </p:sp>
      <p:pic>
        <p:nvPicPr>
          <p:cNvPr id="17" name="Picture 2" descr="http://today.ucf.edu/files/2011/09/HEC-night-scene1-548x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23" y="903908"/>
            <a:ext cx="2396955" cy="13646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7"/>
          <p:cNvSpPr>
            <a:spLocks noChangeArrowheads="1"/>
          </p:cNvSpPr>
          <p:nvPr/>
        </p:nvSpPr>
        <p:spPr bwMode="auto">
          <a:xfrm>
            <a:off x="-19050" y="-110757"/>
            <a:ext cx="9163050" cy="1413719"/>
          </a:xfrm>
          <a:prstGeom prst="rect">
            <a:avLst/>
          </a:prstGeom>
          <a:noFill/>
          <a:ln w="12700">
            <a:noFill/>
            <a:miter lim="800000"/>
            <a:headEnd/>
            <a:tailEnd/>
          </a:ln>
          <a:effectLst>
            <a:outerShdw dist="71842" dir="2700000" algn="ctr" rotWithShape="0">
              <a:schemeClr val="bg1"/>
            </a:outerShdw>
          </a:effectLst>
        </p:spPr>
        <p:txBody>
          <a:bodyPr lIns="90488" tIns="44450" rIns="90488" bIns="44450" anchor="ctr"/>
          <a:lstStyle/>
          <a:p>
            <a:pPr algn="ctr">
              <a:defRPr/>
            </a:pPr>
            <a:r>
              <a:rPr lang="en-US" sz="2400" b="1" dirty="0">
                <a:ln>
                  <a:solidFill>
                    <a:schemeClr val="accent2"/>
                  </a:solidFill>
                </a:ln>
                <a:solidFill>
                  <a:srgbClr val="C08E00"/>
                </a:solidFill>
                <a:latin typeface="Bradley Hand ITC" pitchFamily="66" charset="0"/>
              </a:rPr>
              <a:t>University of Central Florida</a:t>
            </a:r>
          </a:p>
        </p:txBody>
      </p:sp>
      <p:sp>
        <p:nvSpPr>
          <p:cNvPr id="19" name="Line 36"/>
          <p:cNvSpPr>
            <a:spLocks noChangeShapeType="1"/>
          </p:cNvSpPr>
          <p:nvPr/>
        </p:nvSpPr>
        <p:spPr bwMode="auto">
          <a:xfrm>
            <a:off x="-19050" y="3970331"/>
            <a:ext cx="9163050" cy="0"/>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sz="2800" dirty="0">
              <a:solidFill>
                <a:srgbClr val="000000"/>
              </a:solidFill>
              <a:latin typeface="Arial" pitchFamily="34" charset="0"/>
            </a:endParaRPr>
          </a:p>
        </p:txBody>
      </p:sp>
      <p:sp>
        <p:nvSpPr>
          <p:cNvPr id="20" name="Line 36"/>
          <p:cNvSpPr>
            <a:spLocks noChangeShapeType="1"/>
          </p:cNvSpPr>
          <p:nvPr/>
        </p:nvSpPr>
        <p:spPr bwMode="auto">
          <a:xfrm>
            <a:off x="-19050" y="2990152"/>
            <a:ext cx="9163050" cy="0"/>
          </a:xfrm>
          <a:prstGeom prst="line">
            <a:avLst/>
          </a:prstGeom>
          <a:noFill/>
          <a:ln w="57150">
            <a:solidFill>
              <a:srgbClr val="B2B2B2"/>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sz="2800" dirty="0">
              <a:solidFill>
                <a:srgbClr val="000000"/>
              </a:solidFill>
              <a:latin typeface="Arial" pitchFamily="34" charset="0"/>
            </a:endParaRPr>
          </a:p>
        </p:txBody>
      </p:sp>
      <p:sp>
        <p:nvSpPr>
          <p:cNvPr id="21" name="Rectangle 3"/>
          <p:cNvSpPr txBox="1">
            <a:spLocks noChangeArrowheads="1"/>
          </p:cNvSpPr>
          <p:nvPr/>
        </p:nvSpPr>
        <p:spPr>
          <a:xfrm>
            <a:off x="0" y="5520329"/>
            <a:ext cx="9124749" cy="318859"/>
          </a:xfrm>
          <a:prstGeom prst="rect">
            <a:avLst/>
          </a:prstGeom>
          <a:noFill/>
        </p:spPr>
        <p:txBody>
          <a:bodyPr/>
          <a:lstStyle>
            <a:lvl1pPr marL="342900" indent="-342900" algn="l" rtl="0" eaLnBrk="0" fontAlgn="base" hangingPunct="0">
              <a:spcBef>
                <a:spcPct val="20000"/>
              </a:spcBef>
              <a:spcAft>
                <a:spcPct val="0"/>
              </a:spcAft>
              <a:buChar char="•"/>
              <a:defRPr sz="1800" b="1">
                <a:solidFill>
                  <a:srgbClr val="D0A200"/>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sz="1600">
                <a:solidFill>
                  <a:schemeClr val="tx1"/>
                </a:solidFill>
                <a:latin typeface="+mn-lt"/>
              </a:defRPr>
            </a:lvl2pPr>
            <a:lvl3pPr marL="1143000" indent="-228600" algn="l" rtl="0" eaLnBrk="0" fontAlgn="base" hangingPunct="0">
              <a:spcBef>
                <a:spcPct val="20000"/>
              </a:spcBef>
              <a:spcAft>
                <a:spcPct val="0"/>
              </a:spcAft>
              <a:buSzPct val="40000"/>
              <a:buFont typeface="Wingdings" pitchFamily="2" charset="2"/>
              <a:buChar char="l"/>
              <a:defRPr sz="1400">
                <a:solidFill>
                  <a:schemeClr val="tx1"/>
                </a:solidFill>
                <a:latin typeface="+mn-lt"/>
              </a:defRPr>
            </a:lvl3pPr>
            <a:lvl4pPr marL="1600200" indent="-228600" algn="l" rtl="0" eaLnBrk="0" fontAlgn="base" hangingPunct="0">
              <a:spcBef>
                <a:spcPct val="20000"/>
              </a:spcBef>
              <a:spcAft>
                <a:spcPct val="0"/>
              </a:spcAft>
              <a:buSzPct val="45000"/>
              <a:buFont typeface="Wingdings" pitchFamily="2" charset="2"/>
              <a:buChar char="l"/>
              <a:defRPr sz="1400">
                <a:solidFill>
                  <a:schemeClr val="tx1"/>
                </a:solidFill>
                <a:latin typeface="+mn-lt"/>
              </a:defRPr>
            </a:lvl4pPr>
            <a:lvl5pPr marL="2057400" indent="-228600" algn="l" rtl="0" eaLnBrk="0" fontAlgn="base" hangingPunct="0">
              <a:spcBef>
                <a:spcPct val="20000"/>
              </a:spcBef>
              <a:spcAft>
                <a:spcPct val="0"/>
              </a:spcAft>
              <a:buSzPct val="45000"/>
              <a:buFont typeface="Wingdings" pitchFamily="2" charset="2"/>
              <a:buChar char="l"/>
              <a:defRPr sz="1100">
                <a:solidFill>
                  <a:schemeClr val="tx1"/>
                </a:solidFill>
                <a:latin typeface="+mn-lt"/>
              </a:defRPr>
            </a:lvl5pPr>
            <a:lvl6pPr marL="2514600" indent="-228600" algn="l" rtl="0" eaLnBrk="0" fontAlgn="base" hangingPunct="0">
              <a:spcBef>
                <a:spcPct val="20000"/>
              </a:spcBef>
              <a:spcAft>
                <a:spcPct val="0"/>
              </a:spcAft>
              <a:buSzPct val="45000"/>
              <a:buFont typeface="Wingdings" pitchFamily="2" charset="2"/>
              <a:buChar char="l"/>
              <a:defRPr sz="1600">
                <a:solidFill>
                  <a:schemeClr val="tx1"/>
                </a:solidFill>
                <a:latin typeface="+mn-lt"/>
              </a:defRPr>
            </a:lvl6pPr>
            <a:lvl7pPr marL="2971800" indent="-228600" algn="l" rtl="0" eaLnBrk="0" fontAlgn="base" hangingPunct="0">
              <a:spcBef>
                <a:spcPct val="20000"/>
              </a:spcBef>
              <a:spcAft>
                <a:spcPct val="0"/>
              </a:spcAft>
              <a:buSzPct val="45000"/>
              <a:buFont typeface="Wingdings" pitchFamily="2" charset="2"/>
              <a:buChar char="l"/>
              <a:defRPr sz="1600">
                <a:solidFill>
                  <a:schemeClr val="tx1"/>
                </a:solidFill>
                <a:latin typeface="+mn-lt"/>
              </a:defRPr>
            </a:lvl7pPr>
            <a:lvl8pPr marL="3429000" indent="-228600" algn="l" rtl="0" eaLnBrk="0" fontAlgn="base" hangingPunct="0">
              <a:spcBef>
                <a:spcPct val="20000"/>
              </a:spcBef>
              <a:spcAft>
                <a:spcPct val="0"/>
              </a:spcAft>
              <a:buSzPct val="45000"/>
              <a:buFont typeface="Wingdings" pitchFamily="2" charset="2"/>
              <a:buChar char="l"/>
              <a:defRPr sz="1600">
                <a:solidFill>
                  <a:schemeClr val="tx1"/>
                </a:solidFill>
                <a:latin typeface="+mn-lt"/>
              </a:defRPr>
            </a:lvl8pPr>
            <a:lvl9pPr marL="3886200" indent="-228600" algn="l" rtl="0" eaLnBrk="0" fontAlgn="base" hangingPunct="0">
              <a:spcBef>
                <a:spcPct val="20000"/>
              </a:spcBef>
              <a:spcAft>
                <a:spcPct val="0"/>
              </a:spcAft>
              <a:buSzPct val="45000"/>
              <a:buFont typeface="Wingdings" pitchFamily="2" charset="2"/>
              <a:buChar char="l"/>
              <a:defRPr sz="1600">
                <a:solidFill>
                  <a:schemeClr val="tx1"/>
                </a:solidFill>
                <a:latin typeface="+mn-lt"/>
              </a:defRPr>
            </a:lvl9pPr>
          </a:lstStyle>
          <a:p>
            <a:pPr marL="0" indent="0" algn="ctr">
              <a:lnSpc>
                <a:spcPct val="87000"/>
              </a:lnSpc>
              <a:spcBef>
                <a:spcPts val="0"/>
              </a:spcBef>
              <a:buFontTx/>
              <a:buNone/>
            </a:pPr>
            <a:r>
              <a:rPr lang="en-US" dirty="0">
                <a:ln>
                  <a:solidFill>
                    <a:schemeClr val="accent2"/>
                  </a:solidFill>
                </a:ln>
                <a:solidFill>
                  <a:srgbClr val="C08E00"/>
                </a:solidFill>
                <a:latin typeface="Bradley Hand ITC" pitchFamily="66" charset="0"/>
              </a:rPr>
              <a:t>Saturday, August 1, 2020 via Zoom meeting</a:t>
            </a:r>
          </a:p>
        </p:txBody>
      </p:sp>
      <p:sp>
        <p:nvSpPr>
          <p:cNvPr id="22" name="TextBox 2"/>
          <p:cNvSpPr txBox="1"/>
          <p:nvPr/>
        </p:nvSpPr>
        <p:spPr>
          <a:xfrm>
            <a:off x="0" y="4255453"/>
            <a:ext cx="9153525" cy="97975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accent1"/>
                </a:solidFill>
                <a:latin typeface="Arial" charset="0"/>
                <a:ea typeface="+mn-ea"/>
                <a:cs typeface="+mn-cs"/>
              </a:defRPr>
            </a:lvl1pPr>
            <a:lvl2pPr marL="457200" algn="l" rtl="0" eaLnBrk="0" fontAlgn="base" hangingPunct="0">
              <a:spcBef>
                <a:spcPct val="0"/>
              </a:spcBef>
              <a:spcAft>
                <a:spcPct val="0"/>
              </a:spcAft>
              <a:defRPr kern="1200">
                <a:solidFill>
                  <a:schemeClr val="accent1"/>
                </a:solidFill>
                <a:latin typeface="Arial" charset="0"/>
                <a:ea typeface="+mn-ea"/>
                <a:cs typeface="+mn-cs"/>
              </a:defRPr>
            </a:lvl2pPr>
            <a:lvl3pPr marL="914400" algn="l" rtl="0" eaLnBrk="0" fontAlgn="base" hangingPunct="0">
              <a:spcBef>
                <a:spcPct val="0"/>
              </a:spcBef>
              <a:spcAft>
                <a:spcPct val="0"/>
              </a:spcAft>
              <a:defRPr kern="1200">
                <a:solidFill>
                  <a:schemeClr val="accent1"/>
                </a:solidFill>
                <a:latin typeface="Arial" charset="0"/>
                <a:ea typeface="+mn-ea"/>
                <a:cs typeface="+mn-cs"/>
              </a:defRPr>
            </a:lvl3pPr>
            <a:lvl4pPr marL="1371600" algn="l" rtl="0" eaLnBrk="0" fontAlgn="base" hangingPunct="0">
              <a:spcBef>
                <a:spcPct val="0"/>
              </a:spcBef>
              <a:spcAft>
                <a:spcPct val="0"/>
              </a:spcAft>
              <a:defRPr kern="1200">
                <a:solidFill>
                  <a:schemeClr val="accent1"/>
                </a:solidFill>
                <a:latin typeface="Arial" charset="0"/>
                <a:ea typeface="+mn-ea"/>
                <a:cs typeface="+mn-cs"/>
              </a:defRPr>
            </a:lvl4pPr>
            <a:lvl5pPr marL="1828800" algn="l" rtl="0" eaLnBrk="0" fontAlgn="base" hangingPunct="0">
              <a:spcBef>
                <a:spcPct val="0"/>
              </a:spcBef>
              <a:spcAft>
                <a:spcPct val="0"/>
              </a:spcAft>
              <a:defRPr kern="1200">
                <a:solidFill>
                  <a:schemeClr val="accent1"/>
                </a:solidFill>
                <a:latin typeface="Arial" charset="0"/>
                <a:ea typeface="+mn-ea"/>
                <a:cs typeface="+mn-cs"/>
              </a:defRPr>
            </a:lvl5pPr>
            <a:lvl6pPr marL="2286000" algn="l" defTabSz="914400" rtl="0" eaLnBrk="1" latinLnBrk="0" hangingPunct="1">
              <a:defRPr kern="1200">
                <a:solidFill>
                  <a:schemeClr val="accent1"/>
                </a:solidFill>
                <a:latin typeface="Arial" charset="0"/>
                <a:ea typeface="+mn-ea"/>
                <a:cs typeface="+mn-cs"/>
              </a:defRPr>
            </a:lvl6pPr>
            <a:lvl7pPr marL="2743200" algn="l" defTabSz="914400" rtl="0" eaLnBrk="1" latinLnBrk="0" hangingPunct="1">
              <a:defRPr kern="1200">
                <a:solidFill>
                  <a:schemeClr val="accent1"/>
                </a:solidFill>
                <a:latin typeface="Arial" charset="0"/>
                <a:ea typeface="+mn-ea"/>
                <a:cs typeface="+mn-cs"/>
              </a:defRPr>
            </a:lvl7pPr>
            <a:lvl8pPr marL="3200400" algn="l" defTabSz="914400" rtl="0" eaLnBrk="1" latinLnBrk="0" hangingPunct="1">
              <a:defRPr kern="1200">
                <a:solidFill>
                  <a:schemeClr val="accent1"/>
                </a:solidFill>
                <a:latin typeface="Arial" charset="0"/>
                <a:ea typeface="+mn-ea"/>
                <a:cs typeface="+mn-cs"/>
              </a:defRPr>
            </a:lvl8pPr>
            <a:lvl9pPr marL="3657600" algn="l" defTabSz="914400" rtl="0" eaLnBrk="1" latinLnBrk="0" hangingPunct="1">
              <a:defRPr kern="1200">
                <a:solidFill>
                  <a:schemeClr val="accent1"/>
                </a:solidFill>
                <a:latin typeface="Arial" charset="0"/>
                <a:ea typeface="+mn-ea"/>
                <a:cs typeface="+mn-cs"/>
              </a:defRPr>
            </a:lvl9pPr>
          </a:lstStyle>
          <a:p>
            <a:pPr algn="ctr">
              <a:spcAft>
                <a:spcPts val="200"/>
              </a:spcAft>
            </a:pPr>
            <a:r>
              <a:rPr lang="en-US" sz="2000" b="1" dirty="0">
                <a:solidFill>
                  <a:srgbClr val="000000"/>
                </a:solidFill>
                <a:latin typeface="Arial Narrow" panose="020B0606020202030204" pitchFamily="34" charset="0"/>
              </a:rPr>
              <a:t>Gustavo Camero</a:t>
            </a:r>
            <a:r>
              <a:rPr lang="en-US" sz="2000" b="1" baseline="30000" dirty="0">
                <a:solidFill>
                  <a:srgbClr val="000000"/>
                </a:solidFill>
                <a:latin typeface="Arial Narrow" panose="020B0606020202030204" pitchFamily="34" charset="0"/>
              </a:rPr>
              <a:t>1</a:t>
            </a:r>
            <a:r>
              <a:rPr lang="en-US" sz="2000" b="1" dirty="0">
                <a:solidFill>
                  <a:srgbClr val="000000"/>
                </a:solidFill>
                <a:latin typeface="Arial Narrow" panose="020B0606020202030204" pitchFamily="34" charset="0"/>
              </a:rPr>
              <a:t>, Soheil Salehi</a:t>
            </a:r>
            <a:r>
              <a:rPr lang="en-US" sz="2000" b="1" baseline="30000" dirty="0">
                <a:solidFill>
                  <a:srgbClr val="000000"/>
                </a:solidFill>
                <a:latin typeface="Arial Narrow" panose="020B0606020202030204" pitchFamily="34" charset="0"/>
              </a:rPr>
              <a:t>2</a:t>
            </a:r>
            <a:r>
              <a:rPr lang="en-US" sz="2000" b="1" dirty="0">
                <a:solidFill>
                  <a:srgbClr val="000000"/>
                </a:solidFill>
                <a:latin typeface="Arial Narrow" panose="020B0606020202030204" pitchFamily="34" charset="0"/>
              </a:rPr>
              <a:t>, and Ronald F. DeMara</a:t>
            </a:r>
            <a:r>
              <a:rPr lang="en-US" sz="2000" b="1" baseline="30000" dirty="0">
                <a:solidFill>
                  <a:srgbClr val="000000"/>
                </a:solidFill>
                <a:latin typeface="Arial Narrow" panose="020B0606020202030204" pitchFamily="34" charset="0"/>
              </a:rPr>
              <a:t>3</a:t>
            </a:r>
            <a:endParaRPr lang="en-US" sz="2000" b="1" dirty="0">
              <a:solidFill>
                <a:srgbClr val="000000"/>
              </a:solidFill>
              <a:latin typeface="Arial Narrow" panose="020B0606020202030204" pitchFamily="34" charset="0"/>
            </a:endParaRPr>
          </a:p>
          <a:p>
            <a:pPr algn="ctr"/>
            <a:r>
              <a:rPr lang="en-US" baseline="30000" dirty="0">
                <a:solidFill>
                  <a:srgbClr val="000000"/>
                </a:solidFill>
                <a:latin typeface="Arial Narrow" panose="020B0606020202030204" pitchFamily="34" charset="0"/>
              </a:rPr>
              <a:t>1</a:t>
            </a:r>
            <a:r>
              <a:rPr lang="en-US" dirty="0">
                <a:solidFill>
                  <a:srgbClr val="000000"/>
                </a:solidFill>
                <a:latin typeface="Arial Narrow" panose="020B0606020202030204" pitchFamily="34" charset="0"/>
              </a:rPr>
              <a:t>ECE Department, Carnegie Mellon University;  </a:t>
            </a:r>
            <a:r>
              <a:rPr lang="en-US" baseline="30000" dirty="0">
                <a:solidFill>
                  <a:srgbClr val="000000"/>
                </a:solidFill>
                <a:latin typeface="Arial Narrow" panose="020B0606020202030204" pitchFamily="34" charset="0"/>
              </a:rPr>
              <a:t>2</a:t>
            </a:r>
            <a:r>
              <a:rPr lang="en-US" dirty="0">
                <a:solidFill>
                  <a:srgbClr val="000000"/>
                </a:solidFill>
                <a:latin typeface="Arial Narrow" panose="020B0606020202030204" pitchFamily="34" charset="0"/>
              </a:rPr>
              <a:t>ECE Department, University of California – Davis;</a:t>
            </a:r>
          </a:p>
          <a:p>
            <a:pPr algn="ctr"/>
            <a:r>
              <a:rPr lang="en-US" baseline="30000" dirty="0">
                <a:solidFill>
                  <a:srgbClr val="000000"/>
                </a:solidFill>
                <a:latin typeface="Arial Narrow" panose="020B0606020202030204" pitchFamily="34" charset="0"/>
              </a:rPr>
              <a:t>3</a:t>
            </a:r>
            <a:r>
              <a:rPr lang="en-US" dirty="0">
                <a:solidFill>
                  <a:srgbClr val="000000"/>
                </a:solidFill>
                <a:latin typeface="Arial Narrow" panose="020B0606020202030204" pitchFamily="34" charset="0"/>
              </a:rPr>
              <a:t>ECE Department, University of Central Florida</a:t>
            </a:r>
          </a:p>
        </p:txBody>
      </p:sp>
      <p:sp>
        <p:nvSpPr>
          <p:cNvPr id="23" name="TextBox 2"/>
          <p:cNvSpPr txBox="1"/>
          <p:nvPr/>
        </p:nvSpPr>
        <p:spPr>
          <a:xfrm>
            <a:off x="-19050" y="2526528"/>
            <a:ext cx="9172575"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accent1"/>
                </a:solidFill>
                <a:latin typeface="Arial" charset="0"/>
                <a:ea typeface="+mn-ea"/>
                <a:cs typeface="+mn-cs"/>
              </a:defRPr>
            </a:lvl1pPr>
            <a:lvl2pPr marL="457200" algn="l" rtl="0" eaLnBrk="0" fontAlgn="base" hangingPunct="0">
              <a:spcBef>
                <a:spcPct val="0"/>
              </a:spcBef>
              <a:spcAft>
                <a:spcPct val="0"/>
              </a:spcAft>
              <a:defRPr kern="1200">
                <a:solidFill>
                  <a:schemeClr val="accent1"/>
                </a:solidFill>
                <a:latin typeface="Arial" charset="0"/>
                <a:ea typeface="+mn-ea"/>
                <a:cs typeface="+mn-cs"/>
              </a:defRPr>
            </a:lvl2pPr>
            <a:lvl3pPr marL="914400" algn="l" rtl="0" eaLnBrk="0" fontAlgn="base" hangingPunct="0">
              <a:spcBef>
                <a:spcPct val="0"/>
              </a:spcBef>
              <a:spcAft>
                <a:spcPct val="0"/>
              </a:spcAft>
              <a:defRPr kern="1200">
                <a:solidFill>
                  <a:schemeClr val="accent1"/>
                </a:solidFill>
                <a:latin typeface="Arial" charset="0"/>
                <a:ea typeface="+mn-ea"/>
                <a:cs typeface="+mn-cs"/>
              </a:defRPr>
            </a:lvl3pPr>
            <a:lvl4pPr marL="1371600" algn="l" rtl="0" eaLnBrk="0" fontAlgn="base" hangingPunct="0">
              <a:spcBef>
                <a:spcPct val="0"/>
              </a:spcBef>
              <a:spcAft>
                <a:spcPct val="0"/>
              </a:spcAft>
              <a:defRPr kern="1200">
                <a:solidFill>
                  <a:schemeClr val="accent1"/>
                </a:solidFill>
                <a:latin typeface="Arial" charset="0"/>
                <a:ea typeface="+mn-ea"/>
                <a:cs typeface="+mn-cs"/>
              </a:defRPr>
            </a:lvl4pPr>
            <a:lvl5pPr marL="1828800" algn="l" rtl="0" eaLnBrk="0" fontAlgn="base" hangingPunct="0">
              <a:spcBef>
                <a:spcPct val="0"/>
              </a:spcBef>
              <a:spcAft>
                <a:spcPct val="0"/>
              </a:spcAft>
              <a:defRPr kern="1200">
                <a:solidFill>
                  <a:schemeClr val="accent1"/>
                </a:solidFill>
                <a:latin typeface="Arial" charset="0"/>
                <a:ea typeface="+mn-ea"/>
                <a:cs typeface="+mn-cs"/>
              </a:defRPr>
            </a:lvl5pPr>
            <a:lvl6pPr marL="2286000" algn="l" defTabSz="914400" rtl="0" eaLnBrk="1" latinLnBrk="0" hangingPunct="1">
              <a:defRPr kern="1200">
                <a:solidFill>
                  <a:schemeClr val="accent1"/>
                </a:solidFill>
                <a:latin typeface="Arial" charset="0"/>
                <a:ea typeface="+mn-ea"/>
                <a:cs typeface="+mn-cs"/>
              </a:defRPr>
            </a:lvl6pPr>
            <a:lvl7pPr marL="2743200" algn="l" defTabSz="914400" rtl="0" eaLnBrk="1" latinLnBrk="0" hangingPunct="1">
              <a:defRPr kern="1200">
                <a:solidFill>
                  <a:schemeClr val="accent1"/>
                </a:solidFill>
                <a:latin typeface="Arial" charset="0"/>
                <a:ea typeface="+mn-ea"/>
                <a:cs typeface="+mn-cs"/>
              </a:defRPr>
            </a:lvl7pPr>
            <a:lvl8pPr marL="3200400" algn="l" defTabSz="914400" rtl="0" eaLnBrk="1" latinLnBrk="0" hangingPunct="1">
              <a:defRPr kern="1200">
                <a:solidFill>
                  <a:schemeClr val="accent1"/>
                </a:solidFill>
                <a:latin typeface="Arial" charset="0"/>
                <a:ea typeface="+mn-ea"/>
                <a:cs typeface="+mn-cs"/>
              </a:defRPr>
            </a:lvl8pPr>
            <a:lvl9pPr marL="3657600" algn="l" defTabSz="914400" rtl="0" eaLnBrk="1" latinLnBrk="0" hangingPunct="1">
              <a:defRPr kern="1200">
                <a:solidFill>
                  <a:schemeClr val="accent1"/>
                </a:solidFill>
                <a:latin typeface="Arial" charset="0"/>
                <a:ea typeface="+mn-ea"/>
                <a:cs typeface="+mn-cs"/>
              </a:defRPr>
            </a:lvl9pPr>
          </a:lstStyle>
          <a:p>
            <a:pPr algn="ctr"/>
            <a:r>
              <a:rPr lang="en-US" sz="2000" i="1" dirty="0">
                <a:solidFill>
                  <a:srgbClr val="000000"/>
                </a:solidFill>
                <a:latin typeface="Arial Narrow" panose="020B0606020202030204" pitchFamily="34" charset="0"/>
              </a:rPr>
              <a:t>IEEE ISEC 2020</a:t>
            </a:r>
          </a:p>
        </p:txBody>
      </p:sp>
      <p:pic>
        <p:nvPicPr>
          <p:cNvPr id="25" name="Picture 24"/>
          <p:cNvPicPr>
            <a:picLocks noChangeAspect="1"/>
          </p:cNvPicPr>
          <p:nvPr/>
        </p:nvPicPr>
        <p:blipFill>
          <a:blip r:embed="rId4"/>
          <a:stretch>
            <a:fillRect/>
          </a:stretch>
        </p:blipFill>
        <p:spPr>
          <a:xfrm>
            <a:off x="573600" y="965008"/>
            <a:ext cx="1290673" cy="1242487"/>
          </a:xfrm>
          <a:prstGeom prst="rect">
            <a:avLst/>
          </a:prstGeom>
        </p:spPr>
      </p:pic>
      <p:pic>
        <p:nvPicPr>
          <p:cNvPr id="12" name="Google Shape;56;p13">
            <a:extLst>
              <a:ext uri="{FF2B5EF4-FFF2-40B4-BE49-F238E27FC236}">
                <a16:creationId xmlns:a16="http://schemas.microsoft.com/office/drawing/2014/main" id="{1F19C0D5-EFE8-4B7A-8E12-B38674A77E2D}"/>
              </a:ext>
            </a:extLst>
          </p:cNvPr>
          <p:cNvPicPr preferRelativeResize="0"/>
          <p:nvPr/>
        </p:nvPicPr>
        <p:blipFill rotWithShape="1">
          <a:blip r:embed="rId5">
            <a:alphaModFix/>
          </a:blip>
          <a:srcRect/>
          <a:stretch/>
        </p:blipFill>
        <p:spPr>
          <a:xfrm>
            <a:off x="7004197" y="951324"/>
            <a:ext cx="1250327" cy="1269853"/>
          </a:xfrm>
          <a:prstGeom prst="rect">
            <a:avLst/>
          </a:prstGeom>
          <a:noFill/>
          <a:ln>
            <a:noFill/>
          </a:ln>
        </p:spPr>
      </p:pic>
      <p:sp>
        <p:nvSpPr>
          <p:cNvPr id="13" name="Google Shape;57;p13">
            <a:extLst>
              <a:ext uri="{FF2B5EF4-FFF2-40B4-BE49-F238E27FC236}">
                <a16:creationId xmlns:a16="http://schemas.microsoft.com/office/drawing/2014/main" id="{DDE5E6D4-34C3-4F9A-BD95-5F4204593DFC}"/>
              </a:ext>
            </a:extLst>
          </p:cNvPr>
          <p:cNvSpPr txBox="1"/>
          <p:nvPr/>
        </p:nvSpPr>
        <p:spPr>
          <a:xfrm>
            <a:off x="813334" y="6025705"/>
            <a:ext cx="7161197" cy="64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lnSpc>
                <a:spcPct val="93000"/>
              </a:lnSpc>
            </a:pPr>
            <a:r>
              <a:rPr lang="en-US" sz="1100" b="0" i="0" u="none" strike="noStrike" cap="none" dirty="0">
                <a:solidFill>
                  <a:schemeClr val="dk1"/>
                </a:solidFill>
                <a:latin typeface="Arial"/>
                <a:ea typeface="Arial"/>
                <a:cs typeface="Arial"/>
                <a:sym typeface="Arial"/>
              </a:rPr>
              <a:t>This material is based upon work supported by the National Science Foundation under </a:t>
            </a:r>
            <a:r>
              <a:rPr lang="en-US" sz="1100" dirty="0">
                <a:solidFill>
                  <a:schemeClr val="dk1"/>
                </a:solidFill>
              </a:rPr>
              <a:t>grant ECCS-1810256. </a:t>
            </a:r>
            <a:r>
              <a:rPr lang="en-US" sz="1100" b="0" i="0" u="none" strike="noStrike" cap="none" dirty="0">
                <a:solidFill>
                  <a:schemeClr val="dk1"/>
                </a:solidFill>
                <a:latin typeface="Arial"/>
                <a:ea typeface="Arial"/>
                <a:cs typeface="Arial"/>
                <a:sym typeface="Arial"/>
              </a:rPr>
              <a:t>Any opinions, findings, and conclusions or recommendations expressed in this material are those of the author(s) and do not necessarily reflect the views of the National Science Foundation.</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29041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71C88AD-4AB7-4AD8-9317-9E6474DA3C34}"/>
              </a:ext>
            </a:extLst>
          </p:cNvPr>
          <p:cNvSpPr txBox="1"/>
          <p:nvPr/>
        </p:nvSpPr>
        <p:spPr>
          <a:xfrm>
            <a:off x="157311" y="3312080"/>
            <a:ext cx="5041809" cy="2495555"/>
          </a:xfrm>
          <a:prstGeom prst="rect">
            <a:avLst/>
          </a:prstGeom>
          <a:noFill/>
        </p:spPr>
        <p:txBody>
          <a:bodyPr wrap="square" rtlCol="0">
            <a:spAutoFit/>
          </a:bodyPr>
          <a:lstStyle/>
          <a:p>
            <a:pPr marL="63500" lvl="1">
              <a:lnSpc>
                <a:spcPct val="114000"/>
              </a:lnSpc>
              <a:spcBef>
                <a:spcPts val="0"/>
              </a:spcBef>
              <a:spcAft>
                <a:spcPts val="600"/>
              </a:spcAft>
              <a:buClr>
                <a:schemeClr val="tx1"/>
              </a:buClr>
              <a:buSzPct val="120000"/>
            </a:pPr>
            <a:r>
              <a:rPr lang="en-US" sz="1600" b="1" dirty="0">
                <a:solidFill>
                  <a:schemeClr val="accent2"/>
                </a:solidFill>
              </a:rPr>
              <a:t>Sample Output Waveforms: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(a) Depicts energy consumed for each sample</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(b) Illustrates energy consumed by each MTJ</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(c) Shows Magnetization Orientation of each MTJ</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(d) Demonstrates analog input waveform</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(e) Visualizes Sampling Rate</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endParaRPr lang="en-US" sz="1600" b="1" dirty="0">
              <a:solidFill>
                <a:schemeClr val="accent2"/>
              </a:solidFill>
            </a:endParaRPr>
          </a:p>
        </p:txBody>
      </p:sp>
      <p:sp>
        <p:nvSpPr>
          <p:cNvPr id="11" name="Title 1">
            <a:extLst>
              <a:ext uri="{FF2B5EF4-FFF2-40B4-BE49-F238E27FC236}">
                <a16:creationId xmlns:a16="http://schemas.microsoft.com/office/drawing/2014/main" id="{B26909E3-DF80-42D5-BE42-E075DFB90E5C}"/>
              </a:ext>
            </a:extLst>
          </p:cNvPr>
          <p:cNvSpPr txBox="1">
            <a:spLocks/>
          </p:cNvSpPr>
          <p:nvPr/>
        </p:nvSpPr>
        <p:spPr>
          <a:xfrm>
            <a:off x="0" y="109129"/>
            <a:ext cx="9144000" cy="558393"/>
          </a:xfrm>
          <a:prstGeom prst="rect">
            <a:avLst/>
          </a:prstGeom>
        </p:spPr>
        <p:txBody>
          <a:bodyPr anchor="t"/>
          <a:lstStyle>
            <a:lvl1pPr algn="l" rtl="0" eaLnBrk="0" fontAlgn="base" hangingPunct="0">
              <a:lnSpc>
                <a:spcPct val="87000"/>
              </a:lnSpc>
              <a:spcBef>
                <a:spcPct val="0"/>
              </a:spcBef>
              <a:spcAft>
                <a:spcPct val="0"/>
              </a:spcAft>
              <a:defRPr sz="4000" b="1" cap="all">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95000"/>
              </a:lnSpc>
            </a:pPr>
            <a:r>
              <a:rPr lang="en-US" sz="2000" cap="none" dirty="0">
                <a:latin typeface="Arial Black" panose="020B0A04020102020204" pitchFamily="34" charset="0"/>
              </a:rPr>
              <a:t>Adaptive &amp; Interactive Framework</a:t>
            </a:r>
          </a:p>
          <a:p>
            <a:pPr algn="ctr">
              <a:lnSpc>
                <a:spcPct val="95000"/>
              </a:lnSpc>
            </a:pPr>
            <a:r>
              <a:rPr lang="en-US" sz="1800" cap="none" dirty="0">
                <a:latin typeface="+mn-lt"/>
              </a:rPr>
              <a:t>AIQ Simulation Framework</a:t>
            </a:r>
            <a:r>
              <a:rPr lang="en-US" sz="1800" cap="none" baseline="30000" dirty="0">
                <a:latin typeface="+mn-lt"/>
              </a:rPr>
              <a:t>1,2,3</a:t>
            </a:r>
            <a:endParaRPr lang="en-US" sz="2000" cap="none" baseline="30000" dirty="0">
              <a:latin typeface="+mn-lt"/>
            </a:endParaRPr>
          </a:p>
          <a:p>
            <a:pPr algn="ctr">
              <a:lnSpc>
                <a:spcPct val="95000"/>
              </a:lnSpc>
            </a:pPr>
            <a:endParaRPr lang="en-US" sz="2400" cap="none" dirty="0">
              <a:latin typeface="Arial Black" panose="020B0A04020102020204" pitchFamily="34" charset="0"/>
            </a:endParaRPr>
          </a:p>
        </p:txBody>
      </p:sp>
      <p:sp>
        <p:nvSpPr>
          <p:cNvPr id="10" name="TextBox 9">
            <a:extLst>
              <a:ext uri="{FF2B5EF4-FFF2-40B4-BE49-F238E27FC236}">
                <a16:creationId xmlns:a16="http://schemas.microsoft.com/office/drawing/2014/main" id="{66E29106-4890-4E1C-9753-12338ED22681}"/>
              </a:ext>
            </a:extLst>
          </p:cNvPr>
          <p:cNvSpPr txBox="1"/>
          <p:nvPr/>
        </p:nvSpPr>
        <p:spPr>
          <a:xfrm>
            <a:off x="0" y="6254052"/>
            <a:ext cx="6626831" cy="552715"/>
          </a:xfrm>
          <a:prstGeom prst="rect">
            <a:avLst/>
          </a:prstGeom>
          <a:noFill/>
        </p:spPr>
        <p:txBody>
          <a:bodyPr wrap="square" rtlCol="0">
            <a:spAutoFit/>
          </a:bodyPr>
          <a:lstStyle/>
          <a:p>
            <a:pPr marL="111125" lvl="1">
              <a:lnSpc>
                <a:spcPct val="114000"/>
              </a:lnSpc>
              <a:spcBef>
                <a:spcPts val="0"/>
              </a:spcBef>
              <a:spcAft>
                <a:spcPts val="600"/>
              </a:spcAft>
              <a:buClr>
                <a:schemeClr val="tx1"/>
              </a:buClr>
              <a:buSzPct val="120000"/>
            </a:pPr>
            <a:r>
              <a:rPr lang="en-US" sz="900" kern="0" dirty="0">
                <a:solidFill>
                  <a:schemeClr val="tx1"/>
                </a:solidFill>
              </a:rPr>
              <a:t>1. G. Camero, S. Salehi, and R. F. DeMara, IEEE ReConfig-2019.</a:t>
            </a:r>
            <a:br>
              <a:rPr lang="en-US" sz="900" kern="0" dirty="0">
                <a:solidFill>
                  <a:schemeClr val="tx1"/>
                </a:solidFill>
              </a:rPr>
            </a:br>
            <a:r>
              <a:rPr lang="en-US" sz="900" kern="0" dirty="0">
                <a:solidFill>
                  <a:schemeClr val="tx1"/>
                </a:solidFill>
              </a:rPr>
              <a:t>2. S. Salehi, M. Mashhadi, A. Zaeemzadeh, N. Rahnavard, and R. F. DeMara, IEEE JETCAS-2018</a:t>
            </a:r>
            <a:br>
              <a:rPr lang="en-US" sz="900" kern="0" dirty="0">
                <a:solidFill>
                  <a:schemeClr val="tx1"/>
                </a:solidFill>
              </a:rPr>
            </a:br>
            <a:r>
              <a:rPr lang="en-US" sz="900" kern="0" dirty="0">
                <a:solidFill>
                  <a:schemeClr val="tx1"/>
                </a:solidFill>
              </a:rPr>
              <a:t>3. This work is funded by NSF-ECCS #1810256</a:t>
            </a:r>
          </a:p>
        </p:txBody>
      </p:sp>
      <p:grpSp>
        <p:nvGrpSpPr>
          <p:cNvPr id="4" name="Group 3">
            <a:extLst>
              <a:ext uri="{FF2B5EF4-FFF2-40B4-BE49-F238E27FC236}">
                <a16:creationId xmlns:a16="http://schemas.microsoft.com/office/drawing/2014/main" id="{06DBD315-0756-46EC-ACE9-9C3AEA132D05}"/>
              </a:ext>
            </a:extLst>
          </p:cNvPr>
          <p:cNvGrpSpPr/>
          <p:nvPr/>
        </p:nvGrpSpPr>
        <p:grpSpPr>
          <a:xfrm>
            <a:off x="157311" y="1027262"/>
            <a:ext cx="4558721" cy="2061609"/>
            <a:chOff x="7505700" y="-1109700"/>
            <a:chExt cx="12751118" cy="8603240"/>
          </a:xfrm>
        </p:grpSpPr>
        <p:grpSp>
          <p:nvGrpSpPr>
            <p:cNvPr id="12" name="Group 11">
              <a:extLst>
                <a:ext uri="{FF2B5EF4-FFF2-40B4-BE49-F238E27FC236}">
                  <a16:creationId xmlns:a16="http://schemas.microsoft.com/office/drawing/2014/main" id="{BA7CC02E-D2C2-49A0-B5E1-699B6758C2FC}"/>
                </a:ext>
              </a:extLst>
            </p:cNvPr>
            <p:cNvGrpSpPr/>
            <p:nvPr/>
          </p:nvGrpSpPr>
          <p:grpSpPr>
            <a:xfrm>
              <a:off x="11807480" y="-1062226"/>
              <a:ext cx="4204790" cy="7811097"/>
              <a:chOff x="25363299" y="22730606"/>
              <a:chExt cx="4204790" cy="8039360"/>
            </a:xfrm>
          </p:grpSpPr>
          <p:pic>
            <p:nvPicPr>
              <p:cNvPr id="13" name="Picture 12">
                <a:extLst>
                  <a:ext uri="{FF2B5EF4-FFF2-40B4-BE49-F238E27FC236}">
                    <a16:creationId xmlns:a16="http://schemas.microsoft.com/office/drawing/2014/main" id="{B60FE5E7-89D7-450C-BC7E-DD2DF7A88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2122" y="22730606"/>
                <a:ext cx="4127145" cy="1789191"/>
              </a:xfrm>
              <a:prstGeom prst="rect">
                <a:avLst/>
              </a:prstGeom>
            </p:spPr>
          </p:pic>
          <p:pic>
            <p:nvPicPr>
              <p:cNvPr id="14" name="Picture 13">
                <a:extLst>
                  <a:ext uri="{FF2B5EF4-FFF2-40B4-BE49-F238E27FC236}">
                    <a16:creationId xmlns:a16="http://schemas.microsoft.com/office/drawing/2014/main" id="{8ED2992E-4782-4642-8C2B-82EF041DD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4751" y="24900174"/>
                <a:ext cx="4201887" cy="1824886"/>
              </a:xfrm>
              <a:prstGeom prst="rect">
                <a:avLst/>
              </a:prstGeom>
            </p:spPr>
          </p:pic>
          <p:pic>
            <p:nvPicPr>
              <p:cNvPr id="15" name="Picture 14">
                <a:extLst>
                  <a:ext uri="{FF2B5EF4-FFF2-40B4-BE49-F238E27FC236}">
                    <a16:creationId xmlns:a16="http://schemas.microsoft.com/office/drawing/2014/main" id="{4D64CB81-5986-4C85-AF00-45DE8C772E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63299" y="26849570"/>
                <a:ext cx="4204790" cy="1823625"/>
              </a:xfrm>
              <a:prstGeom prst="rect">
                <a:avLst/>
              </a:prstGeom>
            </p:spPr>
          </p:pic>
          <p:pic>
            <p:nvPicPr>
              <p:cNvPr id="16" name="Picture 15">
                <a:extLst>
                  <a:ext uri="{FF2B5EF4-FFF2-40B4-BE49-F238E27FC236}">
                    <a16:creationId xmlns:a16="http://schemas.microsoft.com/office/drawing/2014/main" id="{77E0448E-CBFC-4946-A5E6-716EBA3FA3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4393" y="28872842"/>
                <a:ext cx="4002602" cy="1897124"/>
              </a:xfrm>
              <a:prstGeom prst="rect">
                <a:avLst/>
              </a:prstGeom>
            </p:spPr>
          </p:pic>
        </p:grpSp>
        <p:grpSp>
          <p:nvGrpSpPr>
            <p:cNvPr id="17" name="Group 16">
              <a:extLst>
                <a:ext uri="{FF2B5EF4-FFF2-40B4-BE49-F238E27FC236}">
                  <a16:creationId xmlns:a16="http://schemas.microsoft.com/office/drawing/2014/main" id="{A0B8FB34-F692-4781-82A8-E5D97AC83F84}"/>
                </a:ext>
              </a:extLst>
            </p:cNvPr>
            <p:cNvGrpSpPr/>
            <p:nvPr/>
          </p:nvGrpSpPr>
          <p:grpSpPr>
            <a:xfrm>
              <a:off x="7505700" y="-1109700"/>
              <a:ext cx="4058046" cy="7805980"/>
              <a:chOff x="20868015" y="22361477"/>
              <a:chExt cx="4058046" cy="8355897"/>
            </a:xfrm>
          </p:grpSpPr>
          <p:pic>
            <p:nvPicPr>
              <p:cNvPr id="18" name="Picture 17">
                <a:extLst>
                  <a:ext uri="{FF2B5EF4-FFF2-40B4-BE49-F238E27FC236}">
                    <a16:creationId xmlns:a16="http://schemas.microsoft.com/office/drawing/2014/main" id="{8BC9CD5B-202A-46C9-AEEE-F501ECD740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20768" y="22361477"/>
                <a:ext cx="3952540" cy="4071985"/>
              </a:xfrm>
              <a:prstGeom prst="rect">
                <a:avLst/>
              </a:prstGeom>
            </p:spPr>
          </p:pic>
          <p:pic>
            <p:nvPicPr>
              <p:cNvPr id="19" name="Picture 18">
                <a:extLst>
                  <a:ext uri="{FF2B5EF4-FFF2-40B4-BE49-F238E27FC236}">
                    <a16:creationId xmlns:a16="http://schemas.microsoft.com/office/drawing/2014/main" id="{C2E56F1F-F86E-4682-A8CE-B5ADC5B7CF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68015" y="26765838"/>
                <a:ext cx="4058046" cy="3951536"/>
              </a:xfrm>
              <a:prstGeom prst="rect">
                <a:avLst/>
              </a:prstGeom>
            </p:spPr>
          </p:pic>
        </p:grpSp>
        <p:grpSp>
          <p:nvGrpSpPr>
            <p:cNvPr id="20" name="Group 19">
              <a:extLst>
                <a:ext uri="{FF2B5EF4-FFF2-40B4-BE49-F238E27FC236}">
                  <a16:creationId xmlns:a16="http://schemas.microsoft.com/office/drawing/2014/main" id="{C8732F91-40A4-4927-BBA5-495822E1B537}"/>
                </a:ext>
              </a:extLst>
            </p:cNvPr>
            <p:cNvGrpSpPr/>
            <p:nvPr/>
          </p:nvGrpSpPr>
          <p:grpSpPr>
            <a:xfrm>
              <a:off x="16246197" y="-999276"/>
              <a:ext cx="4010621" cy="7695555"/>
              <a:chOff x="29608512" y="22683282"/>
              <a:chExt cx="4010621" cy="8034092"/>
            </a:xfrm>
          </p:grpSpPr>
          <p:pic>
            <p:nvPicPr>
              <p:cNvPr id="21" name="Picture 20">
                <a:extLst>
                  <a:ext uri="{FF2B5EF4-FFF2-40B4-BE49-F238E27FC236}">
                    <a16:creationId xmlns:a16="http://schemas.microsoft.com/office/drawing/2014/main" id="{48305010-7BD7-45D7-9614-7DADD9863A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37552" y="22683282"/>
                <a:ext cx="3952540" cy="3634460"/>
              </a:xfrm>
              <a:prstGeom prst="rect">
                <a:avLst/>
              </a:prstGeom>
            </p:spPr>
          </p:pic>
          <p:pic>
            <p:nvPicPr>
              <p:cNvPr id="22" name="Picture 21">
                <a:extLst>
                  <a:ext uri="{FF2B5EF4-FFF2-40B4-BE49-F238E27FC236}">
                    <a16:creationId xmlns:a16="http://schemas.microsoft.com/office/drawing/2014/main" id="{622E0973-18FC-4CF7-9BF0-FC0E558350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8512" y="27082914"/>
                <a:ext cx="4010621" cy="3634460"/>
              </a:xfrm>
              <a:prstGeom prst="rect">
                <a:avLst/>
              </a:prstGeom>
            </p:spPr>
          </p:pic>
        </p:grpSp>
        <p:sp>
          <p:nvSpPr>
            <p:cNvPr id="23" name="TextBox 22">
              <a:extLst>
                <a:ext uri="{FF2B5EF4-FFF2-40B4-BE49-F238E27FC236}">
                  <a16:creationId xmlns:a16="http://schemas.microsoft.com/office/drawing/2014/main" id="{5560A8D2-101D-4474-B1AE-4A1A2C94C19D}"/>
                </a:ext>
              </a:extLst>
            </p:cNvPr>
            <p:cNvSpPr txBox="1"/>
            <p:nvPr/>
          </p:nvSpPr>
          <p:spPr>
            <a:xfrm>
              <a:off x="9505605" y="2458159"/>
              <a:ext cx="1195515" cy="847214"/>
            </a:xfrm>
            <a:prstGeom prst="rect">
              <a:avLst/>
            </a:prstGeom>
            <a:noFill/>
          </p:spPr>
          <p:txBody>
            <a:bodyPr wrap="none" rtlCol="0">
              <a:spAutoFit/>
            </a:bodyPr>
            <a:lstStyle/>
            <a:p>
              <a:r>
                <a:rPr lang="en-US" sz="900" b="1" dirty="0">
                  <a:solidFill>
                    <a:schemeClr val="tx1"/>
                  </a:solidFill>
                </a:rPr>
                <a:t>(a)</a:t>
              </a:r>
            </a:p>
          </p:txBody>
        </p:sp>
        <p:sp>
          <p:nvSpPr>
            <p:cNvPr id="24" name="TextBox 23">
              <a:extLst>
                <a:ext uri="{FF2B5EF4-FFF2-40B4-BE49-F238E27FC236}">
                  <a16:creationId xmlns:a16="http://schemas.microsoft.com/office/drawing/2014/main" id="{6D3B3DF4-E0C3-42A7-9F71-BB268602E28C}"/>
                </a:ext>
              </a:extLst>
            </p:cNvPr>
            <p:cNvSpPr txBox="1"/>
            <p:nvPr/>
          </p:nvSpPr>
          <p:spPr>
            <a:xfrm>
              <a:off x="9505605" y="6606397"/>
              <a:ext cx="1219049" cy="847214"/>
            </a:xfrm>
            <a:prstGeom prst="rect">
              <a:avLst/>
            </a:prstGeom>
            <a:noFill/>
          </p:spPr>
          <p:txBody>
            <a:bodyPr wrap="none" rtlCol="0">
              <a:spAutoFit/>
            </a:bodyPr>
            <a:lstStyle/>
            <a:p>
              <a:r>
                <a:rPr lang="en-US" sz="900" b="1" dirty="0">
                  <a:solidFill>
                    <a:schemeClr val="tx1"/>
                  </a:solidFill>
                </a:rPr>
                <a:t>(b)</a:t>
              </a:r>
            </a:p>
          </p:txBody>
        </p:sp>
        <p:sp>
          <p:nvSpPr>
            <p:cNvPr id="26" name="TextBox 25">
              <a:extLst>
                <a:ext uri="{FF2B5EF4-FFF2-40B4-BE49-F238E27FC236}">
                  <a16:creationId xmlns:a16="http://schemas.microsoft.com/office/drawing/2014/main" id="{8CA2052F-278B-4C60-9F34-E6521D3BFCBE}"/>
                </a:ext>
              </a:extLst>
            </p:cNvPr>
            <p:cNvSpPr txBox="1"/>
            <p:nvPr/>
          </p:nvSpPr>
          <p:spPr>
            <a:xfrm>
              <a:off x="13617916" y="6606397"/>
              <a:ext cx="1195515" cy="847214"/>
            </a:xfrm>
            <a:prstGeom prst="rect">
              <a:avLst/>
            </a:prstGeom>
            <a:noFill/>
          </p:spPr>
          <p:txBody>
            <a:bodyPr wrap="none" rtlCol="0">
              <a:spAutoFit/>
            </a:bodyPr>
            <a:lstStyle/>
            <a:p>
              <a:r>
                <a:rPr lang="en-US" sz="900" b="1" dirty="0">
                  <a:solidFill>
                    <a:schemeClr val="tx1"/>
                  </a:solidFill>
                </a:rPr>
                <a:t>(c)</a:t>
              </a:r>
            </a:p>
          </p:txBody>
        </p:sp>
        <p:sp>
          <p:nvSpPr>
            <p:cNvPr id="27" name="TextBox 26">
              <a:extLst>
                <a:ext uri="{FF2B5EF4-FFF2-40B4-BE49-F238E27FC236}">
                  <a16:creationId xmlns:a16="http://schemas.microsoft.com/office/drawing/2014/main" id="{57A41BA1-3C81-46DF-B937-A435FF40CEA8}"/>
                </a:ext>
              </a:extLst>
            </p:cNvPr>
            <p:cNvSpPr txBox="1"/>
            <p:nvPr/>
          </p:nvSpPr>
          <p:spPr>
            <a:xfrm>
              <a:off x="18157761" y="2458159"/>
              <a:ext cx="1219049" cy="847214"/>
            </a:xfrm>
            <a:prstGeom prst="rect">
              <a:avLst/>
            </a:prstGeom>
            <a:noFill/>
          </p:spPr>
          <p:txBody>
            <a:bodyPr wrap="none" rtlCol="0">
              <a:spAutoFit/>
            </a:bodyPr>
            <a:lstStyle/>
            <a:p>
              <a:r>
                <a:rPr lang="en-US" sz="900" b="1" dirty="0">
                  <a:solidFill>
                    <a:schemeClr val="tx1"/>
                  </a:solidFill>
                </a:rPr>
                <a:t>(d)</a:t>
              </a:r>
            </a:p>
          </p:txBody>
        </p:sp>
        <p:sp>
          <p:nvSpPr>
            <p:cNvPr id="28" name="TextBox 27">
              <a:extLst>
                <a:ext uri="{FF2B5EF4-FFF2-40B4-BE49-F238E27FC236}">
                  <a16:creationId xmlns:a16="http://schemas.microsoft.com/office/drawing/2014/main" id="{1B5694DF-A03A-476E-A977-7AE16DEBF1B2}"/>
                </a:ext>
              </a:extLst>
            </p:cNvPr>
            <p:cNvSpPr txBox="1"/>
            <p:nvPr/>
          </p:nvSpPr>
          <p:spPr>
            <a:xfrm>
              <a:off x="18182003" y="6646326"/>
              <a:ext cx="1195515" cy="847214"/>
            </a:xfrm>
            <a:prstGeom prst="rect">
              <a:avLst/>
            </a:prstGeom>
            <a:noFill/>
          </p:spPr>
          <p:txBody>
            <a:bodyPr wrap="none" rtlCol="0">
              <a:spAutoFit/>
            </a:bodyPr>
            <a:lstStyle/>
            <a:p>
              <a:r>
                <a:rPr lang="en-US" sz="900" b="1" dirty="0">
                  <a:solidFill>
                    <a:schemeClr val="tx1"/>
                  </a:solidFill>
                </a:rPr>
                <a:t>(e)</a:t>
              </a:r>
            </a:p>
          </p:txBody>
        </p:sp>
      </p:grpSp>
      <p:pic>
        <p:nvPicPr>
          <p:cNvPr id="5" name="Picture 4" descr="A screenshot of a cell phone&#10;&#10;Description automatically generated">
            <a:extLst>
              <a:ext uri="{FF2B5EF4-FFF2-40B4-BE49-F238E27FC236}">
                <a16:creationId xmlns:a16="http://schemas.microsoft.com/office/drawing/2014/main" id="{D66A5CDE-1ADE-4C99-88CC-52CE072C9B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3483" y="947796"/>
            <a:ext cx="3819243" cy="214832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412322E-90F8-4D14-A60E-41F6775B0E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73483" y="3235885"/>
            <a:ext cx="3944880" cy="2571750"/>
          </a:xfrm>
          <a:prstGeom prst="rect">
            <a:avLst/>
          </a:prstGeom>
        </p:spPr>
      </p:pic>
    </p:spTree>
    <p:extLst>
      <p:ext uri="{BB962C8B-B14F-4D97-AF65-F5344CB8AC3E}">
        <p14:creationId xmlns:p14="http://schemas.microsoft.com/office/powerpoint/2010/main" val="17172600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71C88AD-4AB7-4AD8-9317-9E6474DA3C34}"/>
              </a:ext>
            </a:extLst>
          </p:cNvPr>
          <p:cNvSpPr txBox="1"/>
          <p:nvPr/>
        </p:nvSpPr>
        <p:spPr>
          <a:xfrm>
            <a:off x="182467" y="1022812"/>
            <a:ext cx="5044156" cy="3183820"/>
          </a:xfrm>
          <a:prstGeom prst="rect">
            <a:avLst/>
          </a:prstGeom>
          <a:noFill/>
        </p:spPr>
        <p:txBody>
          <a:bodyPr wrap="square" rtlCol="0">
            <a:spAutoFit/>
          </a:bodyPr>
          <a:lstStyle/>
          <a:p>
            <a:pPr marL="63500" lvl="1">
              <a:lnSpc>
                <a:spcPct val="114000"/>
              </a:lnSpc>
              <a:spcBef>
                <a:spcPts val="0"/>
              </a:spcBef>
              <a:spcAft>
                <a:spcPts val="600"/>
              </a:spcAft>
              <a:buClr>
                <a:schemeClr val="tx1"/>
              </a:buClr>
              <a:buSzPct val="120000"/>
            </a:pPr>
            <a:r>
              <a:rPr lang="en-US" sz="1600" b="1" dirty="0">
                <a:solidFill>
                  <a:schemeClr val="accent2"/>
                </a:solidFill>
              </a:rPr>
              <a:t>Outreach Objectives: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Utilize research findings in undergraduate &amp; graduate coursework.</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Develop an interactive tool based on research findings.</a:t>
            </a:r>
            <a:endParaRPr lang="en-US" sz="1600" baseline="30000" dirty="0">
              <a:solidFill>
                <a:schemeClr val="tx1"/>
              </a:solidFill>
            </a:endParaRP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Utilize the proposed tool to engage and attract high school students into STEM-related fields.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Use educational resources website for explanation and distribution of the proposed interactive tool.</a:t>
            </a:r>
          </a:p>
        </p:txBody>
      </p:sp>
      <p:sp>
        <p:nvSpPr>
          <p:cNvPr id="11" name="Title 1">
            <a:extLst>
              <a:ext uri="{FF2B5EF4-FFF2-40B4-BE49-F238E27FC236}">
                <a16:creationId xmlns:a16="http://schemas.microsoft.com/office/drawing/2014/main" id="{B26909E3-DF80-42D5-BE42-E075DFB90E5C}"/>
              </a:ext>
            </a:extLst>
          </p:cNvPr>
          <p:cNvSpPr txBox="1">
            <a:spLocks/>
          </p:cNvSpPr>
          <p:nvPr/>
        </p:nvSpPr>
        <p:spPr>
          <a:xfrm>
            <a:off x="0" y="109129"/>
            <a:ext cx="9144000" cy="558393"/>
          </a:xfrm>
          <a:prstGeom prst="rect">
            <a:avLst/>
          </a:prstGeom>
        </p:spPr>
        <p:txBody>
          <a:bodyPr anchor="t"/>
          <a:lstStyle>
            <a:lvl1pPr algn="l" rtl="0" eaLnBrk="0" fontAlgn="base" hangingPunct="0">
              <a:lnSpc>
                <a:spcPct val="87000"/>
              </a:lnSpc>
              <a:spcBef>
                <a:spcPct val="0"/>
              </a:spcBef>
              <a:spcAft>
                <a:spcPct val="0"/>
              </a:spcAft>
              <a:defRPr sz="4000" b="1" cap="all">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95000"/>
              </a:lnSpc>
            </a:pPr>
            <a:r>
              <a:rPr lang="en-US" sz="2000" cap="none" dirty="0">
                <a:latin typeface="Arial Black" panose="020B0A04020102020204" pitchFamily="34" charset="0"/>
              </a:rPr>
              <a:t>Educational Outreach Goals</a:t>
            </a:r>
          </a:p>
          <a:p>
            <a:pPr algn="ctr">
              <a:lnSpc>
                <a:spcPct val="95000"/>
              </a:lnSpc>
            </a:pPr>
            <a:r>
              <a:rPr lang="en-US" sz="1800" cap="none" dirty="0">
                <a:latin typeface="+mn-lt"/>
              </a:rPr>
              <a:t>CCSS Website</a:t>
            </a:r>
            <a:r>
              <a:rPr lang="en-US" sz="1800" cap="none" baseline="30000" dirty="0">
                <a:latin typeface="+mn-lt"/>
              </a:rPr>
              <a:t>1</a:t>
            </a:r>
            <a:endParaRPr lang="en-US" sz="2000" cap="none" baseline="30000" dirty="0">
              <a:latin typeface="+mn-lt"/>
            </a:endParaRPr>
          </a:p>
          <a:p>
            <a:pPr algn="ctr">
              <a:lnSpc>
                <a:spcPct val="95000"/>
              </a:lnSpc>
            </a:pPr>
            <a:endParaRPr lang="en-US" sz="2400" cap="none" dirty="0">
              <a:latin typeface="Arial Black" panose="020B0A04020102020204" pitchFamily="34" charset="0"/>
            </a:endParaRPr>
          </a:p>
        </p:txBody>
      </p:sp>
      <p:sp>
        <p:nvSpPr>
          <p:cNvPr id="10" name="TextBox 9">
            <a:extLst>
              <a:ext uri="{FF2B5EF4-FFF2-40B4-BE49-F238E27FC236}">
                <a16:creationId xmlns:a16="http://schemas.microsoft.com/office/drawing/2014/main" id="{66E29106-4890-4E1C-9753-12338ED22681}"/>
              </a:ext>
            </a:extLst>
          </p:cNvPr>
          <p:cNvSpPr txBox="1"/>
          <p:nvPr/>
        </p:nvSpPr>
        <p:spPr>
          <a:xfrm>
            <a:off x="0" y="6254052"/>
            <a:ext cx="6626831" cy="552715"/>
          </a:xfrm>
          <a:prstGeom prst="rect">
            <a:avLst/>
          </a:prstGeom>
          <a:noFill/>
        </p:spPr>
        <p:txBody>
          <a:bodyPr wrap="square" rtlCol="0">
            <a:spAutoFit/>
          </a:bodyPr>
          <a:lstStyle/>
          <a:p>
            <a:pPr marL="111125" lvl="1">
              <a:lnSpc>
                <a:spcPct val="114000"/>
              </a:lnSpc>
              <a:spcBef>
                <a:spcPts val="0"/>
              </a:spcBef>
              <a:spcAft>
                <a:spcPts val="600"/>
              </a:spcAft>
              <a:buClr>
                <a:schemeClr val="tx1"/>
              </a:buClr>
              <a:buSzPct val="120000"/>
            </a:pPr>
            <a:r>
              <a:rPr lang="en-US" sz="900" kern="0" dirty="0">
                <a:solidFill>
                  <a:schemeClr val="tx1"/>
                </a:solidFill>
              </a:rPr>
              <a:t>1. G. Camero, S. Salehi, and R. F. DeMara, IEEE ReConfig-2019.</a:t>
            </a:r>
            <a:br>
              <a:rPr lang="en-US" sz="900" kern="0" dirty="0">
                <a:solidFill>
                  <a:schemeClr val="tx1"/>
                </a:solidFill>
              </a:rPr>
            </a:br>
            <a:r>
              <a:rPr lang="en-US" sz="900" kern="0" dirty="0">
                <a:solidFill>
                  <a:schemeClr val="tx1"/>
                </a:solidFill>
              </a:rPr>
              <a:t>2. S. Salehi, M. Mashhadi, A. Zaeemzadeh, N. Rahnavard, and R. F. DeMara, IEEE JETCAS-2018</a:t>
            </a:r>
            <a:br>
              <a:rPr lang="en-US" sz="900" kern="0" dirty="0">
                <a:solidFill>
                  <a:schemeClr val="tx1"/>
                </a:solidFill>
              </a:rPr>
            </a:br>
            <a:r>
              <a:rPr lang="en-US" sz="900" kern="0" dirty="0">
                <a:solidFill>
                  <a:schemeClr val="tx1"/>
                </a:solidFill>
              </a:rPr>
              <a:t>3. This work is funded by NSF-ECCS #1810256</a:t>
            </a:r>
          </a:p>
        </p:txBody>
      </p:sp>
      <p:pic>
        <p:nvPicPr>
          <p:cNvPr id="30" name="Picture 29">
            <a:extLst>
              <a:ext uri="{FF2B5EF4-FFF2-40B4-BE49-F238E27FC236}">
                <a16:creationId xmlns:a16="http://schemas.microsoft.com/office/drawing/2014/main" id="{C948EF50-3716-4BED-988C-D5E226D80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677" y="1021999"/>
            <a:ext cx="4063856" cy="3360366"/>
          </a:xfrm>
          <a:prstGeom prst="rect">
            <a:avLst/>
          </a:prstGeom>
        </p:spPr>
      </p:pic>
      <p:sp>
        <p:nvSpPr>
          <p:cNvPr id="31" name="TextBox 30">
            <a:extLst>
              <a:ext uri="{FF2B5EF4-FFF2-40B4-BE49-F238E27FC236}">
                <a16:creationId xmlns:a16="http://schemas.microsoft.com/office/drawing/2014/main" id="{466BC15C-B0C6-401D-8CAA-E4435E0E5F21}"/>
              </a:ext>
            </a:extLst>
          </p:cNvPr>
          <p:cNvSpPr txBox="1"/>
          <p:nvPr/>
        </p:nvSpPr>
        <p:spPr>
          <a:xfrm>
            <a:off x="280530" y="4377885"/>
            <a:ext cx="7999174" cy="1703287"/>
          </a:xfrm>
          <a:prstGeom prst="rect">
            <a:avLst/>
          </a:prstGeom>
          <a:noFill/>
        </p:spPr>
        <p:txBody>
          <a:bodyPr wrap="square" rtlCol="0">
            <a:spAutoFit/>
          </a:bodyPr>
          <a:lstStyle/>
          <a:p>
            <a:pPr marL="63500" lvl="1">
              <a:lnSpc>
                <a:spcPct val="114000"/>
              </a:lnSpc>
              <a:spcBef>
                <a:spcPts val="0"/>
              </a:spcBef>
              <a:spcAft>
                <a:spcPts val="600"/>
              </a:spcAft>
              <a:buClr>
                <a:schemeClr val="tx1"/>
              </a:buClr>
              <a:buSzPct val="120000"/>
            </a:pPr>
            <a:r>
              <a:rPr lang="en-US" sz="1600" b="1" dirty="0">
                <a:solidFill>
                  <a:schemeClr val="accent2"/>
                </a:solidFill>
              </a:rPr>
              <a:t>Current Work:</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err="1">
                <a:solidFill>
                  <a:schemeClr val="tx1"/>
                </a:solidFill>
              </a:rPr>
              <a:t>Youtube</a:t>
            </a:r>
            <a:r>
              <a:rPr lang="en-US" sz="1600" dirty="0">
                <a:solidFill>
                  <a:schemeClr val="tx1"/>
                </a:solidFill>
              </a:rPr>
              <a:t> Tutorial Video: Simulation Runs with 2-Terminal MTJs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err="1">
                <a:solidFill>
                  <a:schemeClr val="tx1"/>
                </a:solidFill>
              </a:rPr>
              <a:t>Youtube</a:t>
            </a:r>
            <a:r>
              <a:rPr lang="en-US" sz="1600" dirty="0">
                <a:solidFill>
                  <a:schemeClr val="tx1"/>
                </a:solidFill>
              </a:rPr>
              <a:t> Tutorial Video: MTJ Parameters Walkthrough</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Finalize the export option to save the acquired data from simulations in a spreadsheet document</a:t>
            </a:r>
          </a:p>
        </p:txBody>
      </p:sp>
    </p:spTree>
    <p:extLst>
      <p:ext uri="{BB962C8B-B14F-4D97-AF65-F5344CB8AC3E}">
        <p14:creationId xmlns:p14="http://schemas.microsoft.com/office/powerpoint/2010/main" val="18323309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78D10948-12FF-49E5-BB55-82DC2B83CFCC}"/>
              </a:ext>
            </a:extLst>
          </p:cNvPr>
          <p:cNvPicPr>
            <a:picLocks noChangeAspect="1"/>
          </p:cNvPicPr>
          <p:nvPr/>
        </p:nvPicPr>
        <p:blipFill rotWithShape="1">
          <a:blip r:embed="rId3"/>
          <a:srcRect b="6395"/>
          <a:stretch/>
        </p:blipFill>
        <p:spPr>
          <a:xfrm>
            <a:off x="445472" y="397730"/>
            <a:ext cx="8253056" cy="5809818"/>
          </a:xfrm>
          <a:prstGeom prst="rect">
            <a:avLst/>
          </a:prstGeom>
        </p:spPr>
      </p:pic>
    </p:spTree>
    <p:extLst>
      <p:ext uri="{BB962C8B-B14F-4D97-AF65-F5344CB8AC3E}">
        <p14:creationId xmlns:p14="http://schemas.microsoft.com/office/powerpoint/2010/main" val="17923594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115"/>
            <a:ext cx="9144000" cy="904075"/>
          </a:xfrm>
        </p:spPr>
        <p:txBody>
          <a:bodyPr/>
          <a:lstStyle/>
          <a:p>
            <a:pPr>
              <a:lnSpc>
                <a:spcPct val="100000"/>
              </a:lnSpc>
              <a:spcAft>
                <a:spcPts val="200"/>
              </a:spcAft>
            </a:pPr>
            <a:r>
              <a:rPr lang="en-US" sz="2000" dirty="0"/>
              <a:t>NSF-ECCS-1810256</a:t>
            </a:r>
            <a:br>
              <a:rPr lang="en-US" sz="2000" dirty="0"/>
            </a:br>
            <a:r>
              <a:rPr lang="en-US" sz="2000" dirty="0">
                <a:latin typeface="+mj-lt"/>
              </a:rPr>
              <a:t>Spintronic-Enabled Signal Processing</a:t>
            </a:r>
          </a:p>
        </p:txBody>
      </p:sp>
      <p:sp>
        <p:nvSpPr>
          <p:cNvPr id="3" name="Content Placeholder 2"/>
          <p:cNvSpPr>
            <a:spLocks noGrp="1"/>
          </p:cNvSpPr>
          <p:nvPr>
            <p:ph idx="1"/>
          </p:nvPr>
        </p:nvSpPr>
        <p:spPr>
          <a:xfrm>
            <a:off x="616514" y="1063256"/>
            <a:ext cx="8145082" cy="1417180"/>
          </a:xfrm>
        </p:spPr>
        <p:txBody>
          <a:bodyPr/>
          <a:lstStyle/>
          <a:p>
            <a:pPr marL="0" indent="0" algn="ctr">
              <a:buNone/>
            </a:pPr>
            <a:r>
              <a:rPr lang="en-US" b="0" i="1" dirty="0">
                <a:latin typeface="Arial Narrow" panose="020B0606020202030204" pitchFamily="34" charset="0"/>
              </a:rPr>
              <a:t>“Cross-layer Adaptive Rate/Resolution Design for Energy-Aware Acquisition of Spectrally Sparse Signals Leveraging Spin-based Devices”</a:t>
            </a:r>
          </a:p>
          <a:p>
            <a:r>
              <a:rPr lang="en-US" sz="1600" b="0" dirty="0"/>
              <a:t>Develop </a:t>
            </a:r>
            <a:r>
              <a:rPr lang="en-US" sz="1600" dirty="0"/>
              <a:t>energy-efficient adaptive framework</a:t>
            </a:r>
            <a:r>
              <a:rPr lang="en-US" sz="1600" b="0" dirty="0"/>
              <a:t> to acquire </a:t>
            </a:r>
            <a:r>
              <a:rPr lang="en-US" sz="1600" dirty="0"/>
              <a:t>spectrally-sparse signals</a:t>
            </a:r>
          </a:p>
          <a:p>
            <a:pPr>
              <a:spcBef>
                <a:spcPts val="700"/>
              </a:spcBef>
            </a:pPr>
            <a:r>
              <a:rPr lang="en-US" sz="1600" b="0" dirty="0"/>
              <a:t>Integrate </a:t>
            </a:r>
            <a:r>
              <a:rPr lang="en-US" sz="1600" dirty="0"/>
              <a:t>adaptive quantized Compressive Sensing </a:t>
            </a:r>
            <a:r>
              <a:rPr lang="en-US" sz="1600" b="0" dirty="0"/>
              <a:t>w/ beyond-CMOS devices</a:t>
            </a:r>
          </a:p>
        </p:txBody>
      </p:sp>
      <p:pic>
        <p:nvPicPr>
          <p:cNvPr id="6" name="Picture 5">
            <a:extLst>
              <a:ext uri="{FF2B5EF4-FFF2-40B4-BE49-F238E27FC236}">
                <a16:creationId xmlns:a16="http://schemas.microsoft.com/office/drawing/2014/main" id="{9A8AFE3C-6810-4431-BF5F-A7C994695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50" y="2538567"/>
            <a:ext cx="8009011" cy="4052510"/>
          </a:xfrm>
          <a:prstGeom prst="rect">
            <a:avLst/>
          </a:prstGeom>
        </p:spPr>
      </p:pic>
    </p:spTree>
    <p:extLst>
      <p:ext uri="{BB962C8B-B14F-4D97-AF65-F5344CB8AC3E}">
        <p14:creationId xmlns:p14="http://schemas.microsoft.com/office/powerpoint/2010/main" val="354106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2">
            <a:extLst>
              <a:ext uri="{FF2B5EF4-FFF2-40B4-BE49-F238E27FC236}">
                <a16:creationId xmlns:a16="http://schemas.microsoft.com/office/drawing/2014/main" id="{914DFBB1-7BE9-490F-A278-771B7AF4F3DC}"/>
              </a:ext>
            </a:extLst>
          </p:cNvPr>
          <p:cNvSpPr txBox="1">
            <a:spLocks noChangeArrowheads="1"/>
          </p:cNvSpPr>
          <p:nvPr/>
        </p:nvSpPr>
        <p:spPr bwMode="auto">
          <a:xfrm>
            <a:off x="2735547" y="3858333"/>
            <a:ext cx="4672791"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a:lnSpc>
                <a:spcPct val="95000"/>
              </a:lnSpc>
              <a:spcBef>
                <a:spcPts val="0"/>
              </a:spcBef>
              <a:spcAft>
                <a:spcPts val="1500"/>
              </a:spcAft>
              <a:buClr>
                <a:schemeClr val="tx1"/>
              </a:buClr>
              <a:buSzPct val="100000"/>
            </a:pPr>
            <a:r>
              <a:rPr lang="en-US" sz="2000" b="1" dirty="0">
                <a:solidFill>
                  <a:schemeClr val="accent2"/>
                </a:solidFill>
                <a:latin typeface="Arial Black" panose="020B0A04020102020204" pitchFamily="34" charset="0"/>
              </a:rPr>
              <a:t>REU Graduates / Students</a:t>
            </a:r>
          </a:p>
        </p:txBody>
      </p:sp>
      <p:pic>
        <p:nvPicPr>
          <p:cNvPr id="1032" name="Picture 8" descr="paul">
            <a:extLst>
              <a:ext uri="{FF2B5EF4-FFF2-40B4-BE49-F238E27FC236}">
                <a16:creationId xmlns:a16="http://schemas.microsoft.com/office/drawing/2014/main" id="{D4AA3FD0-D06B-4DE0-9D7F-0C5161145A42}"/>
              </a:ext>
            </a:extLst>
          </p:cNvPr>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14356" t="3624" r="18043" b="29848"/>
          <a:stretch/>
        </p:blipFill>
        <p:spPr bwMode="auto">
          <a:xfrm>
            <a:off x="5741946" y="4317952"/>
            <a:ext cx="117043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daniel">
            <a:extLst>
              <a:ext uri="{FF2B5EF4-FFF2-40B4-BE49-F238E27FC236}">
                <a16:creationId xmlns:a16="http://schemas.microsoft.com/office/drawing/2014/main" id="{3CBD4A00-2A67-4F41-9510-FBB8F70D5AC3}"/>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9850" y="4317952"/>
            <a:ext cx="117043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2" name="Title 1">
            <a:extLst>
              <a:ext uri="{FF2B5EF4-FFF2-40B4-BE49-F238E27FC236}">
                <a16:creationId xmlns:a16="http://schemas.microsoft.com/office/drawing/2014/main" id="{7B20017A-D13F-4EF9-A5FC-B0FBE595C096}"/>
              </a:ext>
            </a:extLst>
          </p:cNvPr>
          <p:cNvSpPr txBox="1">
            <a:spLocks/>
          </p:cNvSpPr>
          <p:nvPr/>
        </p:nvSpPr>
        <p:spPr>
          <a:xfrm>
            <a:off x="0" y="84053"/>
            <a:ext cx="9143999" cy="561507"/>
          </a:xfrm>
          <a:prstGeom prst="rect">
            <a:avLst/>
          </a:prstGeom>
        </p:spPr>
        <p:txBody>
          <a:bodyPr/>
          <a:lstStyle>
            <a:lvl1pPr algn="ctr" rtl="0" eaLnBrk="0" fontAlgn="base" hangingPunct="0">
              <a:lnSpc>
                <a:spcPct val="87000"/>
              </a:lnSpc>
              <a:spcBef>
                <a:spcPct val="0"/>
              </a:spcBef>
              <a:spcAft>
                <a:spcPct val="0"/>
              </a:spcAft>
              <a:defRPr sz="2400" b="1">
                <a:solidFill>
                  <a:schemeClr val="tx1"/>
                </a:solidFill>
                <a:latin typeface="Arial Black" panose="020B0A04020102020204" pitchFamily="34" charset="0"/>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nSpc>
                <a:spcPct val="100000"/>
              </a:lnSpc>
            </a:pPr>
            <a:r>
              <a:rPr lang="en-US" sz="2200" kern="0" dirty="0">
                <a:solidFill>
                  <a:srgbClr val="000000"/>
                </a:solidFill>
              </a:rPr>
              <a:t>Three Pathways to Educational Impacts</a:t>
            </a:r>
          </a:p>
          <a:p>
            <a:pPr>
              <a:lnSpc>
                <a:spcPct val="100000"/>
              </a:lnSpc>
            </a:pPr>
            <a:r>
              <a:rPr lang="en-US" sz="1700" i="1" kern="0" dirty="0">
                <a:solidFill>
                  <a:srgbClr val="000000"/>
                </a:solidFill>
                <a:latin typeface="Arial"/>
              </a:rPr>
              <a:t>Research Expertise </a:t>
            </a:r>
            <a:r>
              <a:rPr lang="en-US" sz="1800" kern="0" dirty="0">
                <a:solidFill>
                  <a:srgbClr val="000000"/>
                </a:solidFill>
                <a:sym typeface="Wingdings 3" panose="05040102010807070707" pitchFamily="18" charset="2"/>
              </a:rPr>
              <a:t></a:t>
            </a:r>
            <a:r>
              <a:rPr lang="en-US" sz="1700" kern="0" dirty="0">
                <a:solidFill>
                  <a:srgbClr val="000000"/>
                </a:solidFill>
                <a:latin typeface="Arial"/>
                <a:sym typeface="Wingdings" panose="05000000000000000000" pitchFamily="2" charset="2"/>
              </a:rPr>
              <a:t> </a:t>
            </a:r>
            <a:r>
              <a:rPr lang="en-US" sz="1700" i="1" kern="0" dirty="0">
                <a:solidFill>
                  <a:srgbClr val="000000"/>
                </a:solidFill>
                <a:latin typeface="Arial"/>
              </a:rPr>
              <a:t>REU Experiences </a:t>
            </a:r>
            <a:r>
              <a:rPr lang="en-US" sz="1800" kern="0" dirty="0">
                <a:solidFill>
                  <a:srgbClr val="000000"/>
                </a:solidFill>
                <a:latin typeface="Arial"/>
                <a:sym typeface="Wingdings 3" panose="05040102010807070707" pitchFamily="18" charset="2"/>
              </a:rPr>
              <a:t></a:t>
            </a:r>
            <a:r>
              <a:rPr lang="en-US" sz="1700" kern="0" dirty="0">
                <a:solidFill>
                  <a:srgbClr val="000000"/>
                </a:solidFill>
                <a:latin typeface="Arial"/>
              </a:rPr>
              <a:t> </a:t>
            </a:r>
            <a:r>
              <a:rPr lang="en-US" sz="1700" i="1" kern="0" dirty="0">
                <a:solidFill>
                  <a:srgbClr val="000000"/>
                </a:solidFill>
                <a:latin typeface="Arial"/>
              </a:rPr>
              <a:t>High School Outreach</a:t>
            </a:r>
            <a:endParaRPr lang="en-US" sz="1700" b="0" i="1" kern="0" dirty="0">
              <a:solidFill>
                <a:srgbClr val="000000"/>
              </a:solidFill>
              <a:latin typeface="Arial"/>
            </a:endParaRPr>
          </a:p>
        </p:txBody>
      </p:sp>
      <p:pic>
        <p:nvPicPr>
          <p:cNvPr id="1036" name="Picture 12" descr="Adedoyin Adepegba">
            <a:extLst>
              <a:ext uri="{FF2B5EF4-FFF2-40B4-BE49-F238E27FC236}">
                <a16:creationId xmlns:a16="http://schemas.microsoft.com/office/drawing/2014/main" id="{9B1E778F-21F4-4880-8095-AD2E8224DE3A}"/>
              </a:ext>
            </a:extLst>
          </p:cNvPr>
          <p:cNvPicPr preferRelativeResize="0">
            <a:picLocks noChangeArrowheads="1"/>
          </p:cNvPicPr>
          <p:nvPr/>
        </p:nvPicPr>
        <p:blipFill>
          <a:blip r:embed="rId5">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3994043" y="4317952"/>
            <a:ext cx="117043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4EFF3600-5178-42DD-956A-9FCC2B3F459E}"/>
              </a:ext>
            </a:extLst>
          </p:cNvPr>
          <p:cNvGrpSpPr/>
          <p:nvPr/>
        </p:nvGrpSpPr>
        <p:grpSpPr>
          <a:xfrm>
            <a:off x="2747047" y="973249"/>
            <a:ext cx="4834855" cy="2796025"/>
            <a:chOff x="2191851" y="951984"/>
            <a:chExt cx="4834855" cy="2796025"/>
          </a:xfrm>
        </p:grpSpPr>
        <p:sp>
          <p:nvSpPr>
            <p:cNvPr id="11" name="Text Box 32">
              <a:extLst>
                <a:ext uri="{FF2B5EF4-FFF2-40B4-BE49-F238E27FC236}">
                  <a16:creationId xmlns:a16="http://schemas.microsoft.com/office/drawing/2014/main" id="{81C5946F-7D86-4885-92D4-67EF8FA16F84}"/>
                </a:ext>
              </a:extLst>
            </p:cNvPr>
            <p:cNvSpPr txBox="1">
              <a:spLocks noChangeArrowheads="1"/>
            </p:cNvSpPr>
            <p:nvPr/>
          </p:nvSpPr>
          <p:spPr bwMode="auto">
            <a:xfrm>
              <a:off x="2291262" y="951984"/>
              <a:ext cx="4672791"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a:lnSpc>
                  <a:spcPct val="95000"/>
                </a:lnSpc>
                <a:spcBef>
                  <a:spcPts val="0"/>
                </a:spcBef>
                <a:spcAft>
                  <a:spcPts val="1500"/>
                </a:spcAft>
                <a:buClr>
                  <a:schemeClr val="tx1"/>
                </a:buClr>
                <a:buSzPct val="100000"/>
              </a:pPr>
              <a:r>
                <a:rPr lang="en-US" sz="2000" b="1" dirty="0">
                  <a:solidFill>
                    <a:schemeClr val="accent2"/>
                  </a:solidFill>
                  <a:latin typeface="Arial Black" panose="020B0A04020102020204" pitchFamily="34" charset="0"/>
                </a:rPr>
                <a:t>Doctoral Graduates / Students</a:t>
              </a:r>
            </a:p>
          </p:txBody>
        </p:sp>
        <p:grpSp>
          <p:nvGrpSpPr>
            <p:cNvPr id="42" name="Group 41">
              <a:extLst>
                <a:ext uri="{FF2B5EF4-FFF2-40B4-BE49-F238E27FC236}">
                  <a16:creationId xmlns:a16="http://schemas.microsoft.com/office/drawing/2014/main" id="{4B547E37-F519-4570-9CE5-21FFD2E29443}"/>
                </a:ext>
              </a:extLst>
            </p:cNvPr>
            <p:cNvGrpSpPr/>
            <p:nvPr/>
          </p:nvGrpSpPr>
          <p:grpSpPr>
            <a:xfrm>
              <a:off x="4913841" y="1369713"/>
              <a:ext cx="2112865" cy="1936367"/>
              <a:chOff x="4913841" y="1369713"/>
              <a:chExt cx="2112865" cy="1936367"/>
            </a:xfrm>
          </p:grpSpPr>
          <p:pic>
            <p:nvPicPr>
              <p:cNvPr id="1028" name="Picture 4" descr="Adrian Tatulian">
                <a:extLst>
                  <a:ext uri="{FF2B5EF4-FFF2-40B4-BE49-F238E27FC236}">
                    <a16:creationId xmlns:a16="http://schemas.microsoft.com/office/drawing/2014/main" id="{2A11B823-697C-4FCD-9746-7FE7A3A7656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43" r="7698"/>
              <a:stretch/>
            </p:blipFill>
            <p:spPr bwMode="auto">
              <a:xfrm>
                <a:off x="5383132" y="1369713"/>
                <a:ext cx="1174282" cy="13667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4" name="Text Box 32">
                <a:extLst>
                  <a:ext uri="{FF2B5EF4-FFF2-40B4-BE49-F238E27FC236}">
                    <a16:creationId xmlns:a16="http://schemas.microsoft.com/office/drawing/2014/main" id="{885EEED4-A801-4B32-8748-EBB8738BFF5E}"/>
                  </a:ext>
                </a:extLst>
              </p:cNvPr>
              <p:cNvSpPr txBox="1">
                <a:spLocks noChangeArrowheads="1"/>
              </p:cNvSpPr>
              <p:nvPr/>
            </p:nvSpPr>
            <p:spPr bwMode="auto">
              <a:xfrm>
                <a:off x="4913841" y="2782860"/>
                <a:ext cx="21128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Adrian </a:t>
                </a:r>
                <a:r>
                  <a:rPr lang="en-US" sz="1400" b="1" i="1" dirty="0" err="1"/>
                  <a:t>Tatulian</a:t>
                </a:r>
                <a:r>
                  <a:rPr lang="en-US" sz="1400" b="1" i="1" dirty="0"/>
                  <a:t>, M.S.</a:t>
                </a:r>
              </a:p>
              <a:p>
                <a:pPr marL="168275" lvl="1" indent="0" algn="ctr" eaLnBrk="1" hangingPunct="1">
                  <a:spcBef>
                    <a:spcPts val="0"/>
                  </a:spcBef>
                  <a:spcAft>
                    <a:spcPts val="0"/>
                  </a:spcAft>
                  <a:buClr>
                    <a:schemeClr val="tx1"/>
                  </a:buClr>
                </a:pPr>
                <a:r>
                  <a:rPr lang="en-US" sz="1400" b="0" dirty="0"/>
                  <a:t>Doctoral Student</a:t>
                </a:r>
              </a:p>
            </p:txBody>
          </p:sp>
        </p:grpSp>
        <p:grpSp>
          <p:nvGrpSpPr>
            <p:cNvPr id="41" name="Group 40">
              <a:extLst>
                <a:ext uri="{FF2B5EF4-FFF2-40B4-BE49-F238E27FC236}">
                  <a16:creationId xmlns:a16="http://schemas.microsoft.com/office/drawing/2014/main" id="{66E1B30A-2345-4EE2-A00E-BCC0F3B537FB}"/>
                </a:ext>
              </a:extLst>
            </p:cNvPr>
            <p:cNvGrpSpPr/>
            <p:nvPr/>
          </p:nvGrpSpPr>
          <p:grpSpPr>
            <a:xfrm>
              <a:off x="2191851" y="1364900"/>
              <a:ext cx="2391322" cy="2383109"/>
              <a:chOff x="2191851" y="1364900"/>
              <a:chExt cx="2391322" cy="2383109"/>
            </a:xfrm>
          </p:grpSpPr>
          <p:sp>
            <p:nvSpPr>
              <p:cNvPr id="19" name="Text Box 32">
                <a:extLst>
                  <a:ext uri="{FF2B5EF4-FFF2-40B4-BE49-F238E27FC236}">
                    <a16:creationId xmlns:a16="http://schemas.microsoft.com/office/drawing/2014/main" id="{95473023-069D-404B-9308-0C81C0A7D588}"/>
                  </a:ext>
                </a:extLst>
              </p:cNvPr>
              <p:cNvSpPr txBox="1">
                <a:spLocks noChangeArrowheads="1"/>
              </p:cNvSpPr>
              <p:nvPr/>
            </p:nvSpPr>
            <p:spPr bwMode="auto">
              <a:xfrm>
                <a:off x="2191851" y="2793902"/>
                <a:ext cx="239132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Soheil Salehi, Ph.D.</a:t>
                </a:r>
              </a:p>
              <a:p>
                <a:pPr marL="168275" lvl="1" indent="0" algn="ctr" eaLnBrk="1" hangingPunct="1">
                  <a:spcBef>
                    <a:spcPts val="0"/>
                  </a:spcBef>
                  <a:spcAft>
                    <a:spcPts val="0"/>
                  </a:spcAft>
                  <a:buClr>
                    <a:schemeClr val="tx1"/>
                  </a:buClr>
                </a:pPr>
                <a:r>
                  <a:rPr lang="en-US" sz="1400" b="0" dirty="0"/>
                  <a:t>Completed Ph.D.; now a Post-Doctoral Researcher at UC-Davis</a:t>
                </a:r>
              </a:p>
            </p:txBody>
          </p:sp>
          <p:pic>
            <p:nvPicPr>
              <p:cNvPr id="1038" name="Picture 14" descr="Soheil Salehi">
                <a:extLst>
                  <a:ext uri="{FF2B5EF4-FFF2-40B4-BE49-F238E27FC236}">
                    <a16:creationId xmlns:a16="http://schemas.microsoft.com/office/drawing/2014/main" id="{5F8A6CD8-6CB4-49EE-931D-8C903E022960}"/>
                  </a:ext>
                </a:extLst>
              </p:cNvPr>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7593" r="5414"/>
              <a:stretch/>
            </p:blipFill>
            <p:spPr bwMode="auto">
              <a:xfrm>
                <a:off x="2866879" y="1364900"/>
                <a:ext cx="117043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pic>
        <p:nvPicPr>
          <p:cNvPr id="1030" name="Picture 6" descr="gustavo">
            <a:extLst>
              <a:ext uri="{FF2B5EF4-FFF2-40B4-BE49-F238E27FC236}">
                <a16:creationId xmlns:a16="http://schemas.microsoft.com/office/drawing/2014/main" id="{93E46262-8473-47CA-917F-495DABEBEB34}"/>
              </a:ext>
            </a:extLst>
          </p:cNvPr>
          <p:cNvPicPr preferRelativeResize="0">
            <a:picLocks noChangeArrowheads="1"/>
          </p:cNvPicPr>
          <p:nvPr/>
        </p:nvPicPr>
        <p:blipFill rotWithShape="1">
          <a:blip r:embed="rId9" cstate="print">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val="0"/>
              </a:ext>
            </a:extLst>
          </a:blip>
          <a:srcRect r="5541"/>
          <a:stretch/>
        </p:blipFill>
        <p:spPr bwMode="auto">
          <a:xfrm>
            <a:off x="2095527" y="4317952"/>
            <a:ext cx="1271615"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8" name="Text Box 32">
            <a:extLst>
              <a:ext uri="{FF2B5EF4-FFF2-40B4-BE49-F238E27FC236}">
                <a16:creationId xmlns:a16="http://schemas.microsoft.com/office/drawing/2014/main" id="{02EAFED9-29AF-4CBF-A290-4051B9131C8D}"/>
              </a:ext>
            </a:extLst>
          </p:cNvPr>
          <p:cNvSpPr txBox="1">
            <a:spLocks noChangeArrowheads="1"/>
          </p:cNvSpPr>
          <p:nvPr/>
        </p:nvSpPr>
        <p:spPr bwMode="auto">
          <a:xfrm>
            <a:off x="3485295" y="5746954"/>
            <a:ext cx="207474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Adedoyin </a:t>
            </a:r>
            <a:r>
              <a:rPr lang="en-US" sz="1400" b="1" i="1" dirty="0" err="1"/>
              <a:t>Adepegba</a:t>
            </a:r>
            <a:r>
              <a:rPr lang="en-US" sz="1400" b="1" i="1" dirty="0"/>
              <a:t> </a:t>
            </a:r>
          </a:p>
          <a:p>
            <a:pPr marL="168275" lvl="1" indent="0" algn="ctr" eaLnBrk="1" hangingPunct="1">
              <a:spcBef>
                <a:spcPts val="0"/>
              </a:spcBef>
              <a:spcAft>
                <a:spcPts val="0"/>
              </a:spcAft>
              <a:buClr>
                <a:schemeClr val="tx1"/>
              </a:buClr>
            </a:pPr>
            <a:r>
              <a:rPr lang="en-US" sz="1400" dirty="0"/>
              <a:t>REU currently </a:t>
            </a:r>
            <a:br>
              <a:rPr lang="en-US" sz="1400" dirty="0"/>
            </a:br>
            <a:r>
              <a:rPr lang="en-US" sz="1400" dirty="0"/>
              <a:t>interning at Intel</a:t>
            </a:r>
          </a:p>
        </p:txBody>
      </p:sp>
      <p:sp>
        <p:nvSpPr>
          <p:cNvPr id="60" name="Text Box 32">
            <a:extLst>
              <a:ext uri="{FF2B5EF4-FFF2-40B4-BE49-F238E27FC236}">
                <a16:creationId xmlns:a16="http://schemas.microsoft.com/office/drawing/2014/main" id="{002FEBE8-52A1-40D5-8644-33E1FB6735F7}"/>
              </a:ext>
            </a:extLst>
          </p:cNvPr>
          <p:cNvSpPr txBox="1">
            <a:spLocks noChangeArrowheads="1"/>
          </p:cNvSpPr>
          <p:nvPr/>
        </p:nvSpPr>
        <p:spPr bwMode="auto">
          <a:xfrm>
            <a:off x="1578153" y="5746954"/>
            <a:ext cx="211286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Gustavo </a:t>
            </a:r>
            <a:r>
              <a:rPr lang="en-US" sz="1400" b="1" i="1" dirty="0" err="1"/>
              <a:t>Camero</a:t>
            </a:r>
            <a:endParaRPr lang="en-US" sz="1400" b="1" i="1" dirty="0"/>
          </a:p>
          <a:p>
            <a:pPr marL="168275" lvl="1" indent="0" algn="ctr" eaLnBrk="1" hangingPunct="1">
              <a:spcBef>
                <a:spcPts val="0"/>
              </a:spcBef>
              <a:spcAft>
                <a:spcPts val="0"/>
              </a:spcAft>
              <a:buClr>
                <a:schemeClr val="tx1"/>
              </a:buClr>
            </a:pPr>
            <a:r>
              <a:rPr lang="en-US" sz="1400" b="0" dirty="0"/>
              <a:t>Completed REU; now a Doctoral Student at Carnegie Mellon Univ.</a:t>
            </a:r>
          </a:p>
        </p:txBody>
      </p:sp>
      <p:sp>
        <p:nvSpPr>
          <p:cNvPr id="61" name="Text Box 32">
            <a:extLst>
              <a:ext uri="{FF2B5EF4-FFF2-40B4-BE49-F238E27FC236}">
                <a16:creationId xmlns:a16="http://schemas.microsoft.com/office/drawing/2014/main" id="{C59D472F-CCC8-4259-A846-F09A6F2FBF9F}"/>
              </a:ext>
            </a:extLst>
          </p:cNvPr>
          <p:cNvSpPr txBox="1">
            <a:spLocks noChangeArrowheads="1"/>
          </p:cNvSpPr>
          <p:nvPr/>
        </p:nvSpPr>
        <p:spPr bwMode="auto">
          <a:xfrm>
            <a:off x="5446841" y="5746954"/>
            <a:ext cx="163162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Paul Wood</a:t>
            </a:r>
          </a:p>
          <a:p>
            <a:pPr marL="168275" lvl="1" indent="0" algn="ctr" eaLnBrk="1" hangingPunct="1">
              <a:spcBef>
                <a:spcPts val="0"/>
              </a:spcBef>
              <a:spcAft>
                <a:spcPts val="0"/>
              </a:spcAft>
              <a:buClr>
                <a:schemeClr val="tx1"/>
              </a:buClr>
            </a:pPr>
            <a:r>
              <a:rPr lang="en-US" sz="1400" dirty="0"/>
              <a:t>REU currently</a:t>
            </a:r>
            <a:r>
              <a:rPr lang="en-US" sz="1400" i="1" dirty="0"/>
              <a:t> </a:t>
            </a:r>
            <a:br>
              <a:rPr lang="en-US" sz="1400" i="1" dirty="0"/>
            </a:br>
            <a:r>
              <a:rPr lang="en-US" sz="1400" dirty="0"/>
              <a:t>interning at Intel</a:t>
            </a:r>
            <a:endParaRPr lang="en-US" sz="1400" i="1" dirty="0"/>
          </a:p>
        </p:txBody>
      </p:sp>
      <p:sp>
        <p:nvSpPr>
          <p:cNvPr id="62" name="Text Box 32">
            <a:extLst>
              <a:ext uri="{FF2B5EF4-FFF2-40B4-BE49-F238E27FC236}">
                <a16:creationId xmlns:a16="http://schemas.microsoft.com/office/drawing/2014/main" id="{9F6E96E3-9B1C-4D50-BF87-102941E51E57}"/>
              </a:ext>
            </a:extLst>
          </p:cNvPr>
          <p:cNvSpPr txBox="1">
            <a:spLocks noChangeArrowheads="1"/>
          </p:cNvSpPr>
          <p:nvPr/>
        </p:nvSpPr>
        <p:spPr bwMode="auto">
          <a:xfrm>
            <a:off x="6958817" y="5746954"/>
            <a:ext cx="211286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gn="ctr" eaLnBrk="1" hangingPunct="1">
              <a:spcBef>
                <a:spcPts val="0"/>
              </a:spcBef>
              <a:spcAft>
                <a:spcPts val="0"/>
              </a:spcAft>
              <a:buClr>
                <a:schemeClr val="tx1"/>
              </a:buClr>
            </a:pPr>
            <a:r>
              <a:rPr lang="en-US" sz="1400" b="1" i="1" dirty="0"/>
              <a:t>Daniel C. Mulvaney</a:t>
            </a:r>
          </a:p>
          <a:p>
            <a:pPr marL="168275" lvl="1" indent="0" algn="ctr" eaLnBrk="1" hangingPunct="1">
              <a:spcBef>
                <a:spcPts val="0"/>
              </a:spcBef>
              <a:spcAft>
                <a:spcPts val="0"/>
              </a:spcAft>
              <a:buClr>
                <a:schemeClr val="tx1"/>
              </a:buClr>
            </a:pPr>
            <a:r>
              <a:rPr lang="en-US" sz="1400" dirty="0"/>
              <a:t>REU currently</a:t>
            </a:r>
            <a:r>
              <a:rPr lang="en-US" sz="1400" i="1" dirty="0"/>
              <a:t> </a:t>
            </a:r>
            <a:br>
              <a:rPr lang="en-US" sz="1400" i="1" dirty="0"/>
            </a:br>
            <a:r>
              <a:rPr lang="en-US" sz="1400" dirty="0"/>
              <a:t>interning at L3-Harris</a:t>
            </a:r>
            <a:endParaRPr lang="en-US" sz="1400" i="1" dirty="0"/>
          </a:p>
        </p:txBody>
      </p:sp>
      <p:sp>
        <p:nvSpPr>
          <p:cNvPr id="53" name="Left Brace 52">
            <a:extLst>
              <a:ext uri="{FF2B5EF4-FFF2-40B4-BE49-F238E27FC236}">
                <a16:creationId xmlns:a16="http://schemas.microsoft.com/office/drawing/2014/main" id="{EF7E812E-597C-4141-8DFB-8AF1A3637283}"/>
              </a:ext>
            </a:extLst>
          </p:cNvPr>
          <p:cNvSpPr/>
          <p:nvPr/>
        </p:nvSpPr>
        <p:spPr bwMode="auto">
          <a:xfrm>
            <a:off x="1410195" y="1053966"/>
            <a:ext cx="436896" cy="2613259"/>
          </a:xfrm>
          <a:prstGeom prst="leftBrac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solidFill>
              <a:effectLst/>
              <a:latin typeface="Arial" charset="0"/>
            </a:endParaRPr>
          </a:p>
        </p:txBody>
      </p:sp>
      <p:sp>
        <p:nvSpPr>
          <p:cNvPr id="65" name="Left Brace 64">
            <a:extLst>
              <a:ext uri="{FF2B5EF4-FFF2-40B4-BE49-F238E27FC236}">
                <a16:creationId xmlns:a16="http://schemas.microsoft.com/office/drawing/2014/main" id="{FB92BF21-47A7-438C-B1F5-36505AEAA41E}"/>
              </a:ext>
            </a:extLst>
          </p:cNvPr>
          <p:cNvSpPr/>
          <p:nvPr/>
        </p:nvSpPr>
        <p:spPr bwMode="auto">
          <a:xfrm>
            <a:off x="1410195" y="3931920"/>
            <a:ext cx="436896" cy="2769141"/>
          </a:xfrm>
          <a:prstGeom prst="leftBrace">
            <a:avLst>
              <a:gd name="adj1" fmla="val 8333"/>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solidFill>
              <a:effectLst/>
              <a:latin typeface="Arial" charset="0"/>
            </a:endParaRPr>
          </a:p>
        </p:txBody>
      </p:sp>
      <p:sp>
        <p:nvSpPr>
          <p:cNvPr id="55" name="Rectangle 54">
            <a:extLst>
              <a:ext uri="{FF2B5EF4-FFF2-40B4-BE49-F238E27FC236}">
                <a16:creationId xmlns:a16="http://schemas.microsoft.com/office/drawing/2014/main" id="{EFFB3C7F-70D6-4A56-AB20-3DD1BA3E2A24}"/>
              </a:ext>
            </a:extLst>
          </p:cNvPr>
          <p:cNvSpPr/>
          <p:nvPr/>
        </p:nvSpPr>
        <p:spPr>
          <a:xfrm>
            <a:off x="275017" y="1736533"/>
            <a:ext cx="1290973" cy="1600438"/>
          </a:xfrm>
          <a:prstGeom prst="rect">
            <a:avLst/>
          </a:prstGeom>
        </p:spPr>
        <p:txBody>
          <a:bodyPr wrap="square">
            <a:spAutoFit/>
          </a:bodyPr>
          <a:lstStyle/>
          <a:p>
            <a:pPr algn="ctr"/>
            <a:r>
              <a:rPr lang="en-US" b="1" kern="0" dirty="0">
                <a:solidFill>
                  <a:schemeClr val="accent2"/>
                </a:solidFill>
                <a:latin typeface="Arial Black" panose="020B0A04020102020204" pitchFamily="34" charset="0"/>
              </a:rPr>
              <a:t>1)</a:t>
            </a:r>
          </a:p>
          <a:p>
            <a:pPr algn="ctr"/>
            <a:r>
              <a:rPr lang="en-US" sz="2000" b="1" kern="0" dirty="0">
                <a:solidFill>
                  <a:schemeClr val="accent2"/>
                </a:solidFill>
                <a:latin typeface="Arial Narrow" panose="020B0606020202030204" pitchFamily="34" charset="0"/>
              </a:rPr>
              <a:t>Foster Scholarly Research Expertise </a:t>
            </a:r>
            <a:endParaRPr lang="en-US" sz="2000" b="1" dirty="0">
              <a:solidFill>
                <a:schemeClr val="accent2"/>
              </a:solidFill>
              <a:latin typeface="Arial Narrow" panose="020B0606020202030204" pitchFamily="34" charset="0"/>
            </a:endParaRPr>
          </a:p>
        </p:txBody>
      </p:sp>
      <p:sp>
        <p:nvSpPr>
          <p:cNvPr id="67" name="Rectangle 66">
            <a:extLst>
              <a:ext uri="{FF2B5EF4-FFF2-40B4-BE49-F238E27FC236}">
                <a16:creationId xmlns:a16="http://schemas.microsoft.com/office/drawing/2014/main" id="{780B5EF9-A73A-4EE3-80FE-9165472101A0}"/>
              </a:ext>
            </a:extLst>
          </p:cNvPr>
          <p:cNvSpPr/>
          <p:nvPr/>
        </p:nvSpPr>
        <p:spPr>
          <a:xfrm>
            <a:off x="143963" y="4705255"/>
            <a:ext cx="1435355" cy="1600438"/>
          </a:xfrm>
          <a:prstGeom prst="rect">
            <a:avLst/>
          </a:prstGeom>
        </p:spPr>
        <p:txBody>
          <a:bodyPr wrap="square">
            <a:spAutoFit/>
          </a:bodyPr>
          <a:lstStyle/>
          <a:p>
            <a:pPr algn="ctr"/>
            <a:r>
              <a:rPr lang="en-US" b="1" kern="0" dirty="0">
                <a:solidFill>
                  <a:schemeClr val="accent2"/>
                </a:solidFill>
                <a:latin typeface="Arial Black" panose="020B0A04020102020204" pitchFamily="34" charset="0"/>
              </a:rPr>
              <a:t>2)</a:t>
            </a:r>
          </a:p>
          <a:p>
            <a:pPr algn="ctr"/>
            <a:r>
              <a:rPr lang="en-US" sz="2000" b="1" kern="0" dirty="0">
                <a:solidFill>
                  <a:schemeClr val="accent2"/>
                </a:solidFill>
                <a:latin typeface="Arial Narrow" panose="020B0606020202030204" pitchFamily="34" charset="0"/>
              </a:rPr>
              <a:t>Mentor Impactful REU Experiences </a:t>
            </a:r>
            <a:endParaRPr lang="en-US" sz="20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239319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7B20017A-D13F-4EF9-A5FC-B0FBE595C096}"/>
              </a:ext>
            </a:extLst>
          </p:cNvPr>
          <p:cNvSpPr txBox="1">
            <a:spLocks/>
          </p:cNvSpPr>
          <p:nvPr/>
        </p:nvSpPr>
        <p:spPr>
          <a:xfrm>
            <a:off x="0" y="84053"/>
            <a:ext cx="9143999" cy="561507"/>
          </a:xfrm>
          <a:prstGeom prst="rect">
            <a:avLst/>
          </a:prstGeom>
        </p:spPr>
        <p:txBody>
          <a:bodyPr/>
          <a:lstStyle>
            <a:lvl1pPr algn="ctr" rtl="0" eaLnBrk="0" fontAlgn="base" hangingPunct="0">
              <a:lnSpc>
                <a:spcPct val="87000"/>
              </a:lnSpc>
              <a:spcBef>
                <a:spcPct val="0"/>
              </a:spcBef>
              <a:spcAft>
                <a:spcPct val="0"/>
              </a:spcAft>
              <a:defRPr sz="2400" b="1">
                <a:solidFill>
                  <a:schemeClr val="tx1"/>
                </a:solidFill>
                <a:latin typeface="Arial Black" panose="020B0A04020102020204" pitchFamily="34" charset="0"/>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nSpc>
                <a:spcPct val="100000"/>
              </a:lnSpc>
            </a:pPr>
            <a:r>
              <a:rPr lang="en-US" sz="2200" kern="0" dirty="0">
                <a:solidFill>
                  <a:srgbClr val="000000"/>
                </a:solidFill>
              </a:rPr>
              <a:t>Three Pathways to Educational Impacts</a:t>
            </a:r>
          </a:p>
          <a:p>
            <a:pPr>
              <a:lnSpc>
                <a:spcPct val="100000"/>
              </a:lnSpc>
            </a:pPr>
            <a:r>
              <a:rPr lang="en-US" sz="1700" i="1" kern="0" dirty="0">
                <a:solidFill>
                  <a:srgbClr val="000000"/>
                </a:solidFill>
                <a:latin typeface="Arial"/>
              </a:rPr>
              <a:t>Research Expertise </a:t>
            </a:r>
            <a:r>
              <a:rPr lang="en-US" sz="1800" kern="0" dirty="0">
                <a:solidFill>
                  <a:srgbClr val="000000"/>
                </a:solidFill>
                <a:sym typeface="Wingdings 3" panose="05040102010807070707" pitchFamily="18" charset="2"/>
              </a:rPr>
              <a:t></a:t>
            </a:r>
            <a:r>
              <a:rPr lang="en-US" sz="1700" kern="0" dirty="0">
                <a:solidFill>
                  <a:srgbClr val="000000"/>
                </a:solidFill>
                <a:latin typeface="Arial"/>
                <a:sym typeface="Wingdings" panose="05000000000000000000" pitchFamily="2" charset="2"/>
              </a:rPr>
              <a:t> </a:t>
            </a:r>
            <a:r>
              <a:rPr lang="en-US" sz="1700" i="1" kern="0" dirty="0">
                <a:solidFill>
                  <a:srgbClr val="000000"/>
                </a:solidFill>
                <a:latin typeface="Arial"/>
              </a:rPr>
              <a:t>REU Experiences </a:t>
            </a:r>
            <a:r>
              <a:rPr lang="en-US" sz="1800" kern="0" dirty="0">
                <a:solidFill>
                  <a:srgbClr val="000000"/>
                </a:solidFill>
                <a:latin typeface="Arial"/>
                <a:sym typeface="Wingdings 3" panose="05040102010807070707" pitchFamily="18" charset="2"/>
              </a:rPr>
              <a:t></a:t>
            </a:r>
            <a:r>
              <a:rPr lang="en-US" sz="1700" kern="0" dirty="0">
                <a:solidFill>
                  <a:srgbClr val="000000"/>
                </a:solidFill>
                <a:latin typeface="Arial"/>
              </a:rPr>
              <a:t> </a:t>
            </a:r>
            <a:r>
              <a:rPr lang="en-US" sz="1700" i="1" kern="0" dirty="0">
                <a:solidFill>
                  <a:srgbClr val="000000"/>
                </a:solidFill>
                <a:latin typeface="Arial"/>
              </a:rPr>
              <a:t>High School Outreach</a:t>
            </a:r>
            <a:endParaRPr lang="en-US" sz="1700" b="0" i="1" kern="0" dirty="0">
              <a:solidFill>
                <a:srgbClr val="000000"/>
              </a:solidFill>
              <a:latin typeface="Arial"/>
            </a:endParaRPr>
          </a:p>
        </p:txBody>
      </p:sp>
      <p:sp>
        <p:nvSpPr>
          <p:cNvPr id="11" name="Text Box 32">
            <a:extLst>
              <a:ext uri="{FF2B5EF4-FFF2-40B4-BE49-F238E27FC236}">
                <a16:creationId xmlns:a16="http://schemas.microsoft.com/office/drawing/2014/main" id="{81C5946F-7D86-4885-92D4-67EF8FA16F84}"/>
              </a:ext>
            </a:extLst>
          </p:cNvPr>
          <p:cNvSpPr txBox="1">
            <a:spLocks noChangeArrowheads="1"/>
          </p:cNvSpPr>
          <p:nvPr/>
        </p:nvSpPr>
        <p:spPr bwMode="auto">
          <a:xfrm>
            <a:off x="1645806" y="4447698"/>
            <a:ext cx="463501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nSpc>
                <a:spcPct val="95000"/>
              </a:lnSpc>
              <a:spcBef>
                <a:spcPts val="0"/>
              </a:spcBef>
              <a:spcAft>
                <a:spcPts val="1500"/>
              </a:spcAft>
              <a:buClr>
                <a:schemeClr val="tx1"/>
              </a:buClr>
              <a:buSzPct val="100000"/>
            </a:pPr>
            <a:r>
              <a:rPr lang="en-US" sz="2000" b="1" dirty="0">
                <a:solidFill>
                  <a:schemeClr val="accent2"/>
                </a:solidFill>
                <a:latin typeface="Arial Black" panose="020B0A04020102020204" pitchFamily="34" charset="0"/>
              </a:rPr>
              <a:t>Spintronic Simulation Website</a:t>
            </a:r>
          </a:p>
        </p:txBody>
      </p:sp>
      <p:sp>
        <p:nvSpPr>
          <p:cNvPr id="53" name="Left Brace 52">
            <a:extLst>
              <a:ext uri="{FF2B5EF4-FFF2-40B4-BE49-F238E27FC236}">
                <a16:creationId xmlns:a16="http://schemas.microsoft.com/office/drawing/2014/main" id="{EF7E812E-597C-4141-8DFB-8AF1A3637283}"/>
              </a:ext>
            </a:extLst>
          </p:cNvPr>
          <p:cNvSpPr/>
          <p:nvPr/>
        </p:nvSpPr>
        <p:spPr bwMode="auto">
          <a:xfrm>
            <a:off x="1410195" y="1227221"/>
            <a:ext cx="436896" cy="5322771"/>
          </a:xfrm>
          <a:prstGeom prst="leftBrac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solidFill>
              <a:effectLst/>
              <a:latin typeface="Arial" charset="0"/>
            </a:endParaRPr>
          </a:p>
        </p:txBody>
      </p:sp>
      <p:sp>
        <p:nvSpPr>
          <p:cNvPr id="55" name="Rectangle 54">
            <a:extLst>
              <a:ext uri="{FF2B5EF4-FFF2-40B4-BE49-F238E27FC236}">
                <a16:creationId xmlns:a16="http://schemas.microsoft.com/office/drawing/2014/main" id="{EFFB3C7F-70D6-4A56-AB20-3DD1BA3E2A24}"/>
              </a:ext>
            </a:extLst>
          </p:cNvPr>
          <p:cNvSpPr/>
          <p:nvPr/>
        </p:nvSpPr>
        <p:spPr>
          <a:xfrm>
            <a:off x="128648" y="2920359"/>
            <a:ext cx="1363910" cy="1908215"/>
          </a:xfrm>
          <a:prstGeom prst="rect">
            <a:avLst/>
          </a:prstGeom>
        </p:spPr>
        <p:txBody>
          <a:bodyPr wrap="square">
            <a:spAutoFit/>
          </a:bodyPr>
          <a:lstStyle/>
          <a:p>
            <a:pPr algn="ctr"/>
            <a:r>
              <a:rPr lang="en-US" b="1" kern="0" dirty="0">
                <a:solidFill>
                  <a:schemeClr val="accent2"/>
                </a:solidFill>
                <a:latin typeface="Arial Black" panose="020B0A04020102020204" pitchFamily="34" charset="0"/>
              </a:rPr>
              <a:t>3)</a:t>
            </a:r>
          </a:p>
          <a:p>
            <a:pPr algn="ctr"/>
            <a:r>
              <a:rPr lang="en-US" sz="2000" b="1" kern="0" dirty="0">
                <a:solidFill>
                  <a:schemeClr val="accent2"/>
                </a:solidFill>
                <a:latin typeface="Arial Narrow" panose="020B0606020202030204" pitchFamily="34" charset="0"/>
              </a:rPr>
              <a:t>Creating</a:t>
            </a:r>
          </a:p>
          <a:p>
            <a:pPr algn="ctr"/>
            <a:r>
              <a:rPr lang="en-US" sz="2000" b="1" kern="0" dirty="0">
                <a:solidFill>
                  <a:schemeClr val="accent2"/>
                </a:solidFill>
                <a:latin typeface="Arial Narrow" panose="020B0606020202030204" pitchFamily="34" charset="0"/>
              </a:rPr>
              <a:t>Educational Outreach for High Schoolers</a:t>
            </a:r>
          </a:p>
        </p:txBody>
      </p:sp>
      <p:sp>
        <p:nvSpPr>
          <p:cNvPr id="24" name="Text Box 32">
            <a:extLst>
              <a:ext uri="{FF2B5EF4-FFF2-40B4-BE49-F238E27FC236}">
                <a16:creationId xmlns:a16="http://schemas.microsoft.com/office/drawing/2014/main" id="{429C5EB7-6BF1-474D-BFC8-74DC85A01177}"/>
              </a:ext>
            </a:extLst>
          </p:cNvPr>
          <p:cNvSpPr txBox="1">
            <a:spLocks noChangeArrowheads="1"/>
          </p:cNvSpPr>
          <p:nvPr/>
        </p:nvSpPr>
        <p:spPr bwMode="auto">
          <a:xfrm>
            <a:off x="1645806" y="1483843"/>
            <a:ext cx="467279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marL="263525" indent="-263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68275" lvl="1" indent="0">
              <a:lnSpc>
                <a:spcPct val="95000"/>
              </a:lnSpc>
              <a:spcBef>
                <a:spcPts val="0"/>
              </a:spcBef>
              <a:spcAft>
                <a:spcPts val="1500"/>
              </a:spcAft>
              <a:buClr>
                <a:schemeClr val="tx1"/>
              </a:buClr>
              <a:buSzPct val="100000"/>
            </a:pPr>
            <a:r>
              <a:rPr lang="en-US" sz="2000" b="1" dirty="0">
                <a:solidFill>
                  <a:schemeClr val="accent2"/>
                </a:solidFill>
                <a:latin typeface="Arial Black" panose="020B0A04020102020204" pitchFamily="34" charset="0"/>
              </a:rPr>
              <a:t>Outreach Goals &amp; Approach</a:t>
            </a:r>
          </a:p>
        </p:txBody>
      </p:sp>
      <p:sp>
        <p:nvSpPr>
          <p:cNvPr id="2" name="TextBox 1">
            <a:extLst>
              <a:ext uri="{FF2B5EF4-FFF2-40B4-BE49-F238E27FC236}">
                <a16:creationId xmlns:a16="http://schemas.microsoft.com/office/drawing/2014/main" id="{750F928A-FA7C-4F4B-8E9F-D8E4E38EF529}"/>
              </a:ext>
            </a:extLst>
          </p:cNvPr>
          <p:cNvSpPr txBox="1"/>
          <p:nvPr/>
        </p:nvSpPr>
        <p:spPr>
          <a:xfrm>
            <a:off x="2000339" y="1922512"/>
            <a:ext cx="5025895" cy="2215991"/>
          </a:xfrm>
          <a:prstGeom prst="rect">
            <a:avLst/>
          </a:prstGeom>
          <a:noFill/>
        </p:spPr>
        <p:txBody>
          <a:bodyPr wrap="square" rtlCol="0">
            <a:spAutoFit/>
          </a:bodyPr>
          <a:lstStyle/>
          <a:p>
            <a:pPr marL="173038" indent="-173038">
              <a:spcAft>
                <a:spcPts val="600"/>
              </a:spcAft>
              <a:buFont typeface="Wingdings" panose="05000000000000000000" pitchFamily="2" charset="2"/>
              <a:buChar char="§"/>
            </a:pPr>
            <a:r>
              <a:rPr lang="en-US" sz="1600" b="1" dirty="0">
                <a:solidFill>
                  <a:schemeClr val="tx1"/>
                </a:solidFill>
              </a:rPr>
              <a:t>Mentor</a:t>
            </a:r>
            <a:r>
              <a:rPr lang="en-US" sz="1600" dirty="0">
                <a:solidFill>
                  <a:schemeClr val="tx1"/>
                </a:solidFill>
              </a:rPr>
              <a:t> U/G’s via NSF REU supplement</a:t>
            </a:r>
          </a:p>
          <a:p>
            <a:pPr marL="173038" indent="-173038">
              <a:spcAft>
                <a:spcPts val="600"/>
              </a:spcAft>
              <a:buFont typeface="Wingdings" panose="05000000000000000000" pitchFamily="2" charset="2"/>
              <a:buChar char="§"/>
            </a:pPr>
            <a:r>
              <a:rPr lang="en-US" sz="1600" b="1" dirty="0">
                <a:solidFill>
                  <a:schemeClr val="tx1"/>
                </a:solidFill>
              </a:rPr>
              <a:t>Paid REUs </a:t>
            </a:r>
            <a:r>
              <a:rPr lang="en-US" sz="1600" dirty="0">
                <a:solidFill>
                  <a:schemeClr val="tx1"/>
                </a:solidFill>
              </a:rPr>
              <a:t>conducted lit surveys of signal encoding/conversion, performed SPICE simulations w/ MTJ circuits designed by GRAs</a:t>
            </a:r>
          </a:p>
          <a:p>
            <a:pPr marL="173038" indent="-173038">
              <a:spcAft>
                <a:spcPts val="600"/>
              </a:spcAft>
              <a:buFont typeface="Wingdings" panose="05000000000000000000" pitchFamily="2" charset="2"/>
              <a:buChar char="§"/>
            </a:pPr>
            <a:r>
              <a:rPr lang="en-US" sz="1600" b="1" dirty="0">
                <a:solidFill>
                  <a:schemeClr val="tx1"/>
                </a:solidFill>
              </a:rPr>
              <a:t>REUs learned </a:t>
            </a:r>
            <a:r>
              <a:rPr lang="en-US" sz="1600" dirty="0">
                <a:solidFill>
                  <a:schemeClr val="tx1"/>
                </a:solidFill>
              </a:rPr>
              <a:t>SPICE circuit modeling tools via structured examples, and </a:t>
            </a:r>
            <a:r>
              <a:rPr lang="en-US" sz="1600" dirty="0" err="1">
                <a:solidFill>
                  <a:schemeClr val="tx1"/>
                </a:solidFill>
              </a:rPr>
              <a:t>practived</a:t>
            </a:r>
            <a:r>
              <a:rPr lang="en-US" sz="1600" dirty="0">
                <a:solidFill>
                  <a:schemeClr val="tx1"/>
                </a:solidFill>
              </a:rPr>
              <a:t> proofreading of articles composed by team members, post-CMOS technical knowledge and authoring skills</a:t>
            </a:r>
          </a:p>
        </p:txBody>
      </p:sp>
      <p:sp>
        <p:nvSpPr>
          <p:cNvPr id="26" name="TextBox 25">
            <a:extLst>
              <a:ext uri="{FF2B5EF4-FFF2-40B4-BE49-F238E27FC236}">
                <a16:creationId xmlns:a16="http://schemas.microsoft.com/office/drawing/2014/main" id="{C0E98072-94B2-4113-A157-A4599F864D5C}"/>
              </a:ext>
            </a:extLst>
          </p:cNvPr>
          <p:cNvSpPr txBox="1"/>
          <p:nvPr/>
        </p:nvSpPr>
        <p:spPr>
          <a:xfrm>
            <a:off x="1890197" y="4935488"/>
            <a:ext cx="5136037" cy="1400383"/>
          </a:xfrm>
          <a:prstGeom prst="rect">
            <a:avLst/>
          </a:prstGeom>
          <a:noFill/>
        </p:spPr>
        <p:txBody>
          <a:bodyPr wrap="square" rtlCol="0">
            <a:spAutoFit/>
          </a:bodyPr>
          <a:lstStyle/>
          <a:p>
            <a:pPr marL="173038" indent="-173038">
              <a:spcAft>
                <a:spcPts val="600"/>
              </a:spcAft>
              <a:buFont typeface="Wingdings" panose="05000000000000000000" pitchFamily="2" charset="2"/>
              <a:buChar char="§"/>
            </a:pPr>
            <a:r>
              <a:rPr lang="en-US" sz="1600" b="1" dirty="0">
                <a:solidFill>
                  <a:schemeClr val="tx1"/>
                </a:solidFill>
              </a:rPr>
              <a:t>Simulation Framework </a:t>
            </a:r>
            <a:r>
              <a:rPr lang="en-US" sz="1600" dirty="0">
                <a:solidFill>
                  <a:schemeClr val="tx1"/>
                </a:solidFill>
              </a:rPr>
              <a:t>is an educational resource site companion to distribute the interactive tool to provide insights of the modeled Spin-based ADC </a:t>
            </a:r>
          </a:p>
          <a:p>
            <a:pPr marL="173038" indent="-173038">
              <a:buFont typeface="Wingdings" panose="05000000000000000000" pitchFamily="2" charset="2"/>
              <a:buChar char="§"/>
            </a:pPr>
            <a:r>
              <a:rPr lang="en-US" sz="1600" b="1" dirty="0">
                <a:solidFill>
                  <a:schemeClr val="tx1"/>
                </a:solidFill>
              </a:rPr>
              <a:t>Broad dissemination </a:t>
            </a:r>
            <a:r>
              <a:rPr lang="en-US" sz="1600" dirty="0">
                <a:solidFill>
                  <a:schemeClr val="tx1"/>
                </a:solidFill>
              </a:rPr>
              <a:t>through web-based framework to maximize the impact of outreach</a:t>
            </a:r>
          </a:p>
        </p:txBody>
      </p:sp>
      <p:grpSp>
        <p:nvGrpSpPr>
          <p:cNvPr id="3" name="Group 2">
            <a:extLst>
              <a:ext uri="{FF2B5EF4-FFF2-40B4-BE49-F238E27FC236}">
                <a16:creationId xmlns:a16="http://schemas.microsoft.com/office/drawing/2014/main" id="{B36DFD43-F03F-44D7-AF6A-7BBF860E10B0}"/>
              </a:ext>
            </a:extLst>
          </p:cNvPr>
          <p:cNvGrpSpPr/>
          <p:nvPr/>
        </p:nvGrpSpPr>
        <p:grpSpPr>
          <a:xfrm>
            <a:off x="7253803" y="1555804"/>
            <a:ext cx="1435397" cy="4784333"/>
            <a:chOff x="7088764" y="1602573"/>
            <a:chExt cx="1694965" cy="4784333"/>
          </a:xfrm>
        </p:grpSpPr>
        <p:pic>
          <p:nvPicPr>
            <p:cNvPr id="2050" name="Picture 2" descr="MIPS">
              <a:extLst>
                <a:ext uri="{FF2B5EF4-FFF2-40B4-BE49-F238E27FC236}">
                  <a16:creationId xmlns:a16="http://schemas.microsoft.com/office/drawing/2014/main" id="{BA00D048-409B-48AA-8B1A-CDF80A119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764" y="1602573"/>
              <a:ext cx="1694965" cy="109173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7F22F1E-1C8D-4CD3-9E6E-D6437BBDBD71}"/>
                </a:ext>
              </a:extLst>
            </p:cNvPr>
            <p:cNvGrpSpPr/>
            <p:nvPr/>
          </p:nvGrpSpPr>
          <p:grpSpPr>
            <a:xfrm>
              <a:off x="7331291" y="2799019"/>
              <a:ext cx="1209910" cy="1413350"/>
              <a:chOff x="3189986" y="1335553"/>
              <a:chExt cx="1277953" cy="1794846"/>
            </a:xfrm>
          </p:grpSpPr>
          <p:sp>
            <p:nvSpPr>
              <p:cNvPr id="29" name="Rectangle: Rounded Corners 18">
                <a:extLst>
                  <a:ext uri="{FF2B5EF4-FFF2-40B4-BE49-F238E27FC236}">
                    <a16:creationId xmlns:a16="http://schemas.microsoft.com/office/drawing/2014/main" id="{6B785100-FDE1-413E-800E-71A09FDB89C9}"/>
                  </a:ext>
                </a:extLst>
              </p:cNvPr>
              <p:cNvSpPr/>
              <p:nvPr/>
            </p:nvSpPr>
            <p:spPr bwMode="auto">
              <a:xfrm>
                <a:off x="3189986" y="1335553"/>
                <a:ext cx="1277953" cy="1794846"/>
              </a:xfrm>
              <a:prstGeom prst="roundRect">
                <a:avLst>
                  <a:gd name="adj" fmla="val 3939"/>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solidFill>
                  <a:effectLst/>
                  <a:latin typeface="Arial" charset="0"/>
                </a:endParaRPr>
              </a:p>
            </p:txBody>
          </p:sp>
          <p:pic>
            <p:nvPicPr>
              <p:cNvPr id="31" name="Picture 30">
                <a:extLst>
                  <a:ext uri="{FF2B5EF4-FFF2-40B4-BE49-F238E27FC236}">
                    <a16:creationId xmlns:a16="http://schemas.microsoft.com/office/drawing/2014/main" id="{24AB3296-5FBC-4680-9BA8-36790EBBCF96}"/>
                  </a:ext>
                </a:extLst>
              </p:cNvPr>
              <p:cNvPicPr>
                <a:picLocks noChangeAspect="1"/>
              </p:cNvPicPr>
              <p:nvPr/>
            </p:nvPicPr>
            <p:blipFill rotWithShape="1">
              <a:blip r:embed="rId4"/>
              <a:srcRect r="36941"/>
              <a:stretch/>
            </p:blipFill>
            <p:spPr>
              <a:xfrm>
                <a:off x="3323897" y="1506534"/>
                <a:ext cx="1072587" cy="1441386"/>
              </a:xfrm>
              <a:prstGeom prst="rect">
                <a:avLst/>
              </a:prstGeom>
            </p:spPr>
          </p:pic>
        </p:grpSp>
        <p:pic>
          <p:nvPicPr>
            <p:cNvPr id="33" name="Picture 32" descr="A screenshot of a computer&#10;&#10;Description automatically generated">
              <a:extLst>
                <a:ext uri="{FF2B5EF4-FFF2-40B4-BE49-F238E27FC236}">
                  <a16:creationId xmlns:a16="http://schemas.microsoft.com/office/drawing/2014/main" id="{20C1EB4A-BFB7-4F00-AE24-F32B16F3C1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3" b="29779"/>
            <a:stretch/>
          </p:blipFill>
          <p:spPr>
            <a:xfrm>
              <a:off x="7138846" y="4628016"/>
              <a:ext cx="1594800" cy="1758890"/>
            </a:xfrm>
            <a:prstGeom prst="rect">
              <a:avLst/>
            </a:prstGeom>
          </p:spPr>
        </p:pic>
      </p:grpSp>
    </p:spTree>
    <p:extLst>
      <p:ext uri="{BB962C8B-B14F-4D97-AF65-F5344CB8AC3E}">
        <p14:creationId xmlns:p14="http://schemas.microsoft.com/office/powerpoint/2010/main" val="57119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4540"/>
            <a:ext cx="8648241" cy="677108"/>
          </a:xfrm>
          <a:prstGeom prst="rect">
            <a:avLst/>
          </a:prstGeom>
          <a:noFill/>
        </p:spPr>
        <p:txBody>
          <a:bodyPr wrap="square" rtlCol="0">
            <a:spAutoFit/>
          </a:bodyPr>
          <a:lstStyle/>
          <a:p>
            <a:pPr algn="ctr"/>
            <a:r>
              <a:rPr lang="en-US" sz="2200" b="1" dirty="0">
                <a:solidFill>
                  <a:schemeClr val="tx1"/>
                </a:solidFill>
                <a:latin typeface="Arial Black" panose="020B0A04020102020204" pitchFamily="34" charset="0"/>
              </a:rPr>
              <a:t>Research Motivation</a:t>
            </a:r>
            <a:br>
              <a:rPr lang="en-US" sz="2200" b="1" dirty="0">
                <a:solidFill>
                  <a:schemeClr val="tx1"/>
                </a:solidFill>
                <a:latin typeface="Arial Black" panose="020B0A04020102020204" pitchFamily="34" charset="0"/>
              </a:rPr>
            </a:br>
            <a:r>
              <a:rPr lang="en-US" sz="1600" b="1" dirty="0">
                <a:solidFill>
                  <a:schemeClr val="tx1"/>
                </a:solidFill>
                <a:latin typeface="+mn-lt"/>
              </a:rPr>
              <a:t>Need for CS solutions considering device-level constraints for IoT</a:t>
            </a:r>
            <a:endParaRPr lang="en-US" sz="2200" b="1" baseline="30000" dirty="0">
              <a:solidFill>
                <a:schemeClr val="tx1"/>
              </a:solidFill>
              <a:latin typeface="+mn-lt"/>
            </a:endParaRPr>
          </a:p>
        </p:txBody>
      </p:sp>
      <p:sp>
        <p:nvSpPr>
          <p:cNvPr id="15" name="Rectangle: Rounded Corners 14">
            <a:extLst>
              <a:ext uri="{FF2B5EF4-FFF2-40B4-BE49-F238E27FC236}">
                <a16:creationId xmlns:a16="http://schemas.microsoft.com/office/drawing/2014/main" id="{49727418-7AC9-4ADE-B9DA-3644AAFD9FDB}"/>
              </a:ext>
            </a:extLst>
          </p:cNvPr>
          <p:cNvSpPr/>
          <p:nvPr/>
        </p:nvSpPr>
        <p:spPr bwMode="auto">
          <a:xfrm>
            <a:off x="1882336" y="2526130"/>
            <a:ext cx="5379326" cy="4160100"/>
          </a:xfrm>
          <a:prstGeom prst="roundRect">
            <a:avLst>
              <a:gd name="adj" fmla="val 4285"/>
            </a:avLst>
          </a:prstGeom>
          <a:gradFill>
            <a:gsLst>
              <a:gs pos="100000">
                <a:schemeClr val="bg1">
                  <a:lumMod val="95000"/>
                </a:schemeClr>
              </a:gs>
              <a:gs pos="0">
                <a:schemeClr val="bg2"/>
              </a:gs>
            </a:gsLst>
            <a:lin ang="5400000" scaled="1"/>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accent1"/>
              </a:solidFill>
              <a:effectLst/>
              <a:latin typeface="Arial" charset="0"/>
            </a:endParaRPr>
          </a:p>
        </p:txBody>
      </p:sp>
      <p:sp>
        <p:nvSpPr>
          <p:cNvPr id="16" name="Rectangle: Rounded Corners 15">
            <a:extLst>
              <a:ext uri="{FF2B5EF4-FFF2-40B4-BE49-F238E27FC236}">
                <a16:creationId xmlns:a16="http://schemas.microsoft.com/office/drawing/2014/main" id="{4FAF5012-0521-40C0-9819-74C80766F91C}"/>
              </a:ext>
            </a:extLst>
          </p:cNvPr>
          <p:cNvSpPr/>
          <p:nvPr/>
        </p:nvSpPr>
        <p:spPr bwMode="auto">
          <a:xfrm>
            <a:off x="1978751" y="2601313"/>
            <a:ext cx="1453056" cy="303354"/>
          </a:xfrm>
          <a:prstGeom prst="roundRect">
            <a:avLst>
              <a:gd name="adj" fmla="val 30720"/>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Design Objectives</a:t>
            </a:r>
          </a:p>
        </p:txBody>
      </p:sp>
      <p:sp>
        <p:nvSpPr>
          <p:cNvPr id="37" name="Rectangle: Rounded Corners 36">
            <a:extLst>
              <a:ext uri="{FF2B5EF4-FFF2-40B4-BE49-F238E27FC236}">
                <a16:creationId xmlns:a16="http://schemas.microsoft.com/office/drawing/2014/main" id="{0C2FC889-42A5-493C-9CD5-9E9CCC7B3264}"/>
              </a:ext>
            </a:extLst>
          </p:cNvPr>
          <p:cNvSpPr/>
          <p:nvPr/>
        </p:nvSpPr>
        <p:spPr bwMode="auto">
          <a:xfrm>
            <a:off x="5142298" y="2593795"/>
            <a:ext cx="2038446" cy="303354"/>
          </a:xfrm>
          <a:prstGeom prst="roundRect">
            <a:avLst>
              <a:gd name="adj" fmla="val 27207"/>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Application Characteristics</a:t>
            </a:r>
          </a:p>
        </p:txBody>
      </p:sp>
      <p:sp>
        <p:nvSpPr>
          <p:cNvPr id="38" name="Rectangle: Rounded Corners 37">
            <a:extLst>
              <a:ext uri="{FF2B5EF4-FFF2-40B4-BE49-F238E27FC236}">
                <a16:creationId xmlns:a16="http://schemas.microsoft.com/office/drawing/2014/main" id="{75B532A8-E8FE-43BC-9530-F560B5E96009}"/>
              </a:ext>
            </a:extLst>
          </p:cNvPr>
          <p:cNvSpPr/>
          <p:nvPr/>
        </p:nvSpPr>
        <p:spPr bwMode="auto">
          <a:xfrm>
            <a:off x="1974700" y="4877130"/>
            <a:ext cx="1091513" cy="303354"/>
          </a:xfrm>
          <a:prstGeom prst="roundRect">
            <a:avLst>
              <a:gd name="adj" fmla="val 34234"/>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Challenges</a:t>
            </a:r>
          </a:p>
        </p:txBody>
      </p:sp>
      <p:sp>
        <p:nvSpPr>
          <p:cNvPr id="18" name="Rectangle: Rounded Corners 17">
            <a:extLst>
              <a:ext uri="{FF2B5EF4-FFF2-40B4-BE49-F238E27FC236}">
                <a16:creationId xmlns:a16="http://schemas.microsoft.com/office/drawing/2014/main" id="{C8A1085C-0EF4-4AAF-93E4-64FF2C04ED6C}"/>
              </a:ext>
            </a:extLst>
          </p:cNvPr>
          <p:cNvSpPr/>
          <p:nvPr/>
        </p:nvSpPr>
        <p:spPr bwMode="auto">
          <a:xfrm>
            <a:off x="1941555" y="2939023"/>
            <a:ext cx="911299" cy="30335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Reliability</a:t>
            </a:r>
          </a:p>
        </p:txBody>
      </p:sp>
      <p:sp>
        <p:nvSpPr>
          <p:cNvPr id="40" name="Rectangle: Rounded Corners 39">
            <a:extLst>
              <a:ext uri="{FF2B5EF4-FFF2-40B4-BE49-F238E27FC236}">
                <a16:creationId xmlns:a16="http://schemas.microsoft.com/office/drawing/2014/main" id="{2B7B7F9F-2E37-4350-A94D-A4D473705D89}"/>
              </a:ext>
            </a:extLst>
          </p:cNvPr>
          <p:cNvSpPr/>
          <p:nvPr/>
        </p:nvSpPr>
        <p:spPr bwMode="auto">
          <a:xfrm>
            <a:off x="2163145" y="3223886"/>
            <a:ext cx="1139302" cy="263293"/>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Performance</a:t>
            </a:r>
          </a:p>
        </p:txBody>
      </p:sp>
      <p:sp>
        <p:nvSpPr>
          <p:cNvPr id="41" name="Rectangle: Rounded Corners 40">
            <a:extLst>
              <a:ext uri="{FF2B5EF4-FFF2-40B4-BE49-F238E27FC236}">
                <a16:creationId xmlns:a16="http://schemas.microsoft.com/office/drawing/2014/main" id="{EE106E6D-DFB6-4DD7-84B2-4D79CA4DE13B}"/>
              </a:ext>
            </a:extLst>
          </p:cNvPr>
          <p:cNvSpPr/>
          <p:nvPr/>
        </p:nvSpPr>
        <p:spPr bwMode="auto">
          <a:xfrm>
            <a:off x="1982964" y="5227241"/>
            <a:ext cx="1502531" cy="303354"/>
          </a:xfrm>
          <a:prstGeom prst="round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Process Variation</a:t>
            </a:r>
          </a:p>
        </p:txBody>
      </p:sp>
      <p:sp>
        <p:nvSpPr>
          <p:cNvPr id="42" name="Rectangle: Rounded Corners 41">
            <a:extLst>
              <a:ext uri="{FF2B5EF4-FFF2-40B4-BE49-F238E27FC236}">
                <a16:creationId xmlns:a16="http://schemas.microsoft.com/office/drawing/2014/main" id="{6D8709D3-F925-4B46-8533-ABBEFDA59F82}"/>
              </a:ext>
            </a:extLst>
          </p:cNvPr>
          <p:cNvSpPr/>
          <p:nvPr/>
        </p:nvSpPr>
        <p:spPr bwMode="auto">
          <a:xfrm>
            <a:off x="2176242" y="5487375"/>
            <a:ext cx="1490745" cy="317145"/>
          </a:xfrm>
          <a:prstGeom prst="round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Design Complexity</a:t>
            </a:r>
          </a:p>
        </p:txBody>
      </p:sp>
      <p:sp>
        <p:nvSpPr>
          <p:cNvPr id="43" name="Rectangle: Rounded Corners 42">
            <a:extLst>
              <a:ext uri="{FF2B5EF4-FFF2-40B4-BE49-F238E27FC236}">
                <a16:creationId xmlns:a16="http://schemas.microsoft.com/office/drawing/2014/main" id="{91FB2C06-12BB-470F-91D5-599A68FB977C}"/>
              </a:ext>
            </a:extLst>
          </p:cNvPr>
          <p:cNvSpPr/>
          <p:nvPr/>
        </p:nvSpPr>
        <p:spPr bwMode="auto">
          <a:xfrm>
            <a:off x="2408791" y="5728672"/>
            <a:ext cx="1668069" cy="318585"/>
          </a:xfrm>
          <a:prstGeom prst="round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Operating Conditions</a:t>
            </a:r>
          </a:p>
        </p:txBody>
      </p:sp>
      <p:sp>
        <p:nvSpPr>
          <p:cNvPr id="44" name="Rectangle: Rounded Corners 43">
            <a:extLst>
              <a:ext uri="{FF2B5EF4-FFF2-40B4-BE49-F238E27FC236}">
                <a16:creationId xmlns:a16="http://schemas.microsoft.com/office/drawing/2014/main" id="{72B1CF18-1073-451B-9904-2DAB170B5A9B}"/>
              </a:ext>
            </a:extLst>
          </p:cNvPr>
          <p:cNvSpPr/>
          <p:nvPr/>
        </p:nvSpPr>
        <p:spPr bwMode="auto">
          <a:xfrm>
            <a:off x="5720590" y="2937795"/>
            <a:ext cx="1471423" cy="303354"/>
          </a:xfrm>
          <a:prstGeom prst="round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Region of Interest</a:t>
            </a:r>
          </a:p>
        </p:txBody>
      </p:sp>
      <p:sp>
        <p:nvSpPr>
          <p:cNvPr id="45" name="Rectangle: Rounded Corners 44">
            <a:extLst>
              <a:ext uri="{FF2B5EF4-FFF2-40B4-BE49-F238E27FC236}">
                <a16:creationId xmlns:a16="http://schemas.microsoft.com/office/drawing/2014/main" id="{86E99B10-21EF-4CFF-A159-3910276DE75F}"/>
              </a:ext>
            </a:extLst>
          </p:cNvPr>
          <p:cNvSpPr/>
          <p:nvPr/>
        </p:nvSpPr>
        <p:spPr bwMode="auto">
          <a:xfrm>
            <a:off x="5294814" y="3209647"/>
            <a:ext cx="1663602" cy="303354"/>
          </a:xfrm>
          <a:prstGeom prst="round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Signal-to-Noise Ratio</a:t>
            </a:r>
          </a:p>
        </p:txBody>
      </p:sp>
      <p:sp>
        <p:nvSpPr>
          <p:cNvPr id="54" name="Rectangle: Rounded Corners 53">
            <a:extLst>
              <a:ext uri="{FF2B5EF4-FFF2-40B4-BE49-F238E27FC236}">
                <a16:creationId xmlns:a16="http://schemas.microsoft.com/office/drawing/2014/main" id="{36F2CBFD-9675-476F-88E8-0BF983A29EA4}"/>
              </a:ext>
            </a:extLst>
          </p:cNvPr>
          <p:cNvSpPr/>
          <p:nvPr/>
        </p:nvSpPr>
        <p:spPr bwMode="auto">
          <a:xfrm>
            <a:off x="2373182" y="3457892"/>
            <a:ext cx="1400658" cy="30335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Energy-Efficiency</a:t>
            </a:r>
          </a:p>
        </p:txBody>
      </p:sp>
      <p:grpSp>
        <p:nvGrpSpPr>
          <p:cNvPr id="56" name="Group 55">
            <a:extLst>
              <a:ext uri="{FF2B5EF4-FFF2-40B4-BE49-F238E27FC236}">
                <a16:creationId xmlns:a16="http://schemas.microsoft.com/office/drawing/2014/main" id="{E770D052-665C-4F4D-A258-6A6AA1D307C7}"/>
              </a:ext>
            </a:extLst>
          </p:cNvPr>
          <p:cNvGrpSpPr/>
          <p:nvPr/>
        </p:nvGrpSpPr>
        <p:grpSpPr>
          <a:xfrm>
            <a:off x="3300444" y="4135717"/>
            <a:ext cx="2344944" cy="1083469"/>
            <a:chOff x="2049154" y="5010314"/>
            <a:chExt cx="2392320" cy="1191816"/>
          </a:xfrm>
        </p:grpSpPr>
        <p:sp>
          <p:nvSpPr>
            <p:cNvPr id="57" name="Cube 56">
              <a:extLst>
                <a:ext uri="{FF2B5EF4-FFF2-40B4-BE49-F238E27FC236}">
                  <a16:creationId xmlns:a16="http://schemas.microsoft.com/office/drawing/2014/main" id="{B9783B7B-174F-4FB5-A8A4-EE5DAFB62431}"/>
                </a:ext>
              </a:extLst>
            </p:cNvPr>
            <p:cNvSpPr/>
            <p:nvPr/>
          </p:nvSpPr>
          <p:spPr bwMode="auto">
            <a:xfrm flipH="1">
              <a:off x="2049154" y="5010314"/>
              <a:ext cx="2365098" cy="1191816"/>
            </a:xfrm>
            <a:prstGeom prst="cube">
              <a:avLst>
                <a:gd name="adj" fmla="val 54168"/>
              </a:avLst>
            </a:prstGeom>
            <a:solidFill>
              <a:srgbClr val="A6E06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900" b="1" dirty="0">
                <a:solidFill>
                  <a:schemeClr val="tx1"/>
                </a:solidFill>
                <a:latin typeface="Arial Black" panose="020B0A04020102020204" pitchFamily="34" charset="0"/>
              </a:endParaRPr>
            </a:p>
          </p:txBody>
        </p:sp>
        <p:sp>
          <p:nvSpPr>
            <p:cNvPr id="58" name="Rectangle 57">
              <a:extLst>
                <a:ext uri="{FF2B5EF4-FFF2-40B4-BE49-F238E27FC236}">
                  <a16:creationId xmlns:a16="http://schemas.microsoft.com/office/drawing/2014/main" id="{90B116FD-F13F-4EB7-B536-BB51D33440DD}"/>
                </a:ext>
              </a:extLst>
            </p:cNvPr>
            <p:cNvSpPr/>
            <p:nvPr/>
          </p:nvSpPr>
          <p:spPr>
            <a:xfrm>
              <a:off x="2185651" y="5035625"/>
              <a:ext cx="1796824" cy="270843"/>
            </a:xfrm>
            <a:prstGeom prst="rect">
              <a:avLst/>
            </a:prstGeom>
          </p:spPr>
          <p:txBody>
            <a:bodyPr wrap="square">
              <a:spAutoFit/>
            </a:bodyPr>
            <a:lstStyle/>
            <a:p>
              <a:pPr algn="ctr"/>
              <a:r>
                <a:rPr lang="en-US" sz="1000" b="1" dirty="0">
                  <a:solidFill>
                    <a:schemeClr val="tx1"/>
                  </a:solidFill>
                  <a:latin typeface="Arial Black" panose="020B0A04020102020204" pitchFamily="34" charset="0"/>
                </a:rPr>
                <a:t>Compressive Sensing</a:t>
              </a:r>
            </a:p>
          </p:txBody>
        </p:sp>
        <p:sp>
          <p:nvSpPr>
            <p:cNvPr id="59" name="Rectangle 58">
              <a:extLst>
                <a:ext uri="{FF2B5EF4-FFF2-40B4-BE49-F238E27FC236}">
                  <a16:creationId xmlns:a16="http://schemas.microsoft.com/office/drawing/2014/main" id="{20E75B56-11B8-4AF5-BD65-21C114E75163}"/>
                </a:ext>
              </a:extLst>
            </p:cNvPr>
            <p:cNvSpPr/>
            <p:nvPr/>
          </p:nvSpPr>
          <p:spPr>
            <a:xfrm>
              <a:off x="2679831" y="5881366"/>
              <a:ext cx="1761643" cy="270843"/>
            </a:xfrm>
            <a:prstGeom prst="rect">
              <a:avLst/>
            </a:prstGeom>
          </p:spPr>
          <p:txBody>
            <a:bodyPr wrap="none">
              <a:spAutoFit/>
            </a:bodyPr>
            <a:lstStyle/>
            <a:p>
              <a:pPr algn="ctr"/>
              <a:r>
                <a:rPr lang="en-US" sz="1000" b="1" dirty="0">
                  <a:solidFill>
                    <a:schemeClr val="tx1"/>
                  </a:solidFill>
                  <a:latin typeface="Arial Black" panose="020B0A04020102020204" pitchFamily="34" charset="0"/>
                </a:rPr>
                <a:t>Reconfigurable Fabric</a:t>
              </a:r>
            </a:p>
          </p:txBody>
        </p:sp>
        <p:sp>
          <p:nvSpPr>
            <p:cNvPr id="60" name="Rectangle 59">
              <a:extLst>
                <a:ext uri="{FF2B5EF4-FFF2-40B4-BE49-F238E27FC236}">
                  <a16:creationId xmlns:a16="http://schemas.microsoft.com/office/drawing/2014/main" id="{467B0595-647C-4230-B918-01C39E92C9DC}"/>
                </a:ext>
              </a:extLst>
            </p:cNvPr>
            <p:cNvSpPr/>
            <p:nvPr/>
          </p:nvSpPr>
          <p:spPr>
            <a:xfrm>
              <a:off x="2403085" y="5205475"/>
              <a:ext cx="1742018" cy="270843"/>
            </a:xfrm>
            <a:prstGeom prst="rect">
              <a:avLst/>
            </a:prstGeom>
          </p:spPr>
          <p:txBody>
            <a:bodyPr wrap="none">
              <a:spAutoFit/>
            </a:bodyPr>
            <a:lstStyle/>
            <a:p>
              <a:pPr algn="ctr"/>
              <a:r>
                <a:rPr lang="en-US" sz="1000" b="1" dirty="0">
                  <a:solidFill>
                    <a:schemeClr val="tx1"/>
                  </a:solidFill>
                  <a:latin typeface="Arial Black" panose="020B0A04020102020204" pitchFamily="34" charset="0"/>
                </a:rPr>
                <a:t>Circuit Benchmarking</a:t>
              </a:r>
            </a:p>
          </p:txBody>
        </p:sp>
        <p:sp>
          <p:nvSpPr>
            <p:cNvPr id="61" name="Rectangle 60">
              <a:extLst>
                <a:ext uri="{FF2B5EF4-FFF2-40B4-BE49-F238E27FC236}">
                  <a16:creationId xmlns:a16="http://schemas.microsoft.com/office/drawing/2014/main" id="{DBA5BFDC-96D0-4390-A3FE-EADE20A76345}"/>
                </a:ext>
              </a:extLst>
            </p:cNvPr>
            <p:cNvSpPr/>
            <p:nvPr/>
          </p:nvSpPr>
          <p:spPr>
            <a:xfrm>
              <a:off x="2647890" y="5375982"/>
              <a:ext cx="1557218" cy="270843"/>
            </a:xfrm>
            <a:prstGeom prst="rect">
              <a:avLst/>
            </a:prstGeom>
          </p:spPr>
          <p:txBody>
            <a:bodyPr wrap="none">
              <a:spAutoFit/>
            </a:bodyPr>
            <a:lstStyle/>
            <a:p>
              <a:pPr algn="ctr"/>
              <a:r>
                <a:rPr lang="en-US" sz="1000" b="1" dirty="0">
                  <a:solidFill>
                    <a:schemeClr val="tx1"/>
                  </a:solidFill>
                  <a:latin typeface="Arial Black" panose="020B0A04020102020204" pitchFamily="34" charset="0"/>
                </a:rPr>
                <a:t>Reliability Analysis</a:t>
              </a:r>
            </a:p>
          </p:txBody>
        </p:sp>
        <p:sp>
          <p:nvSpPr>
            <p:cNvPr id="62" name="Rectangle 61">
              <a:extLst>
                <a:ext uri="{FF2B5EF4-FFF2-40B4-BE49-F238E27FC236}">
                  <a16:creationId xmlns:a16="http://schemas.microsoft.com/office/drawing/2014/main" id="{41B01FE7-9890-48B1-96EC-5CF75D7534E0}"/>
                </a:ext>
              </a:extLst>
            </p:cNvPr>
            <p:cNvSpPr/>
            <p:nvPr/>
          </p:nvSpPr>
          <p:spPr>
            <a:xfrm>
              <a:off x="2787543" y="5680751"/>
              <a:ext cx="1467271" cy="270843"/>
            </a:xfrm>
            <a:prstGeom prst="rect">
              <a:avLst/>
            </a:prstGeom>
          </p:spPr>
          <p:txBody>
            <a:bodyPr wrap="none">
              <a:spAutoFit/>
            </a:bodyPr>
            <a:lstStyle/>
            <a:p>
              <a:pPr algn="ctr"/>
              <a:r>
                <a:rPr lang="en-US" sz="1000" b="1" dirty="0">
                  <a:solidFill>
                    <a:schemeClr val="tx1"/>
                  </a:solidFill>
                  <a:latin typeface="Arial Black" panose="020B0A04020102020204" pitchFamily="34" charset="0"/>
                </a:rPr>
                <a:t>Internet of Things</a:t>
              </a:r>
            </a:p>
          </p:txBody>
        </p:sp>
      </p:grpSp>
      <p:sp>
        <p:nvSpPr>
          <p:cNvPr id="64" name="Rectangle: Rounded Corners 63">
            <a:extLst>
              <a:ext uri="{FF2B5EF4-FFF2-40B4-BE49-F238E27FC236}">
                <a16:creationId xmlns:a16="http://schemas.microsoft.com/office/drawing/2014/main" id="{0E695B8D-5BE7-4E05-AE52-C252728BCB4B}"/>
              </a:ext>
            </a:extLst>
          </p:cNvPr>
          <p:cNvSpPr/>
          <p:nvPr/>
        </p:nvSpPr>
        <p:spPr bwMode="auto">
          <a:xfrm>
            <a:off x="4905955" y="3489871"/>
            <a:ext cx="1796823" cy="283297"/>
          </a:xfrm>
          <a:prstGeom prst="round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Intermittent Operation</a:t>
            </a:r>
          </a:p>
        </p:txBody>
      </p:sp>
      <p:sp>
        <p:nvSpPr>
          <p:cNvPr id="51" name="Rectangle: Rounded Corners 50">
            <a:extLst>
              <a:ext uri="{FF2B5EF4-FFF2-40B4-BE49-F238E27FC236}">
                <a16:creationId xmlns:a16="http://schemas.microsoft.com/office/drawing/2014/main" id="{4213C459-A351-4E7B-A614-0DB78102C493}"/>
              </a:ext>
            </a:extLst>
          </p:cNvPr>
          <p:cNvSpPr/>
          <p:nvPr/>
        </p:nvSpPr>
        <p:spPr>
          <a:xfrm>
            <a:off x="4888684" y="5707703"/>
            <a:ext cx="2318261" cy="919401"/>
          </a:xfrm>
          <a:prstGeom prst="roundRect">
            <a:avLst/>
          </a:prstGeom>
          <a:solidFill>
            <a:schemeClr val="accent2">
              <a:lumMod val="60000"/>
              <a:lumOff val="40000"/>
            </a:schemeClr>
          </a:solidFill>
          <a:ln>
            <a:solidFill>
              <a:schemeClr val="tx1"/>
            </a:solidFill>
          </a:ln>
        </p:spPr>
        <p:txBody>
          <a:bodyPr wrap="square">
            <a:spAutoFit/>
          </a:bodyPr>
          <a:lstStyle/>
          <a:p>
            <a:pPr marL="114300" algn="ctr">
              <a:spcAft>
                <a:spcPts val="600"/>
              </a:spcAft>
            </a:pPr>
            <a:r>
              <a:rPr lang="en-US" sz="1200" b="1" dirty="0">
                <a:solidFill>
                  <a:schemeClr val="tx1"/>
                </a:solidFill>
                <a:latin typeface="Arial"/>
              </a:rPr>
              <a:t>How can spin-based devices assist Compressive Sensing within IoT applications?</a:t>
            </a:r>
          </a:p>
        </p:txBody>
      </p:sp>
      <p:sp>
        <p:nvSpPr>
          <p:cNvPr id="9" name="Arrow: Down 8">
            <a:extLst>
              <a:ext uri="{FF2B5EF4-FFF2-40B4-BE49-F238E27FC236}">
                <a16:creationId xmlns:a16="http://schemas.microsoft.com/office/drawing/2014/main" id="{B7F5263F-9010-45EE-B654-40C04A13A093}"/>
              </a:ext>
            </a:extLst>
          </p:cNvPr>
          <p:cNvSpPr/>
          <p:nvPr/>
        </p:nvSpPr>
        <p:spPr bwMode="auto">
          <a:xfrm rot="18854863">
            <a:off x="5666994" y="5190428"/>
            <a:ext cx="371885" cy="567003"/>
          </a:xfrm>
          <a:prstGeom prst="downArrow">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solidFill>
              <a:effectLst/>
              <a:latin typeface="Arial" charset="0"/>
            </a:endParaRPr>
          </a:p>
        </p:txBody>
      </p:sp>
      <p:sp>
        <p:nvSpPr>
          <p:cNvPr id="26" name="Rectangle: Rounded Corners 25">
            <a:extLst>
              <a:ext uri="{FF2B5EF4-FFF2-40B4-BE49-F238E27FC236}">
                <a16:creationId xmlns:a16="http://schemas.microsoft.com/office/drawing/2014/main" id="{7C1B74EC-1D1D-49FC-B058-5A413DBE4A11}"/>
              </a:ext>
            </a:extLst>
          </p:cNvPr>
          <p:cNvSpPr/>
          <p:nvPr/>
        </p:nvSpPr>
        <p:spPr bwMode="auto">
          <a:xfrm>
            <a:off x="2756412" y="5988116"/>
            <a:ext cx="1668069" cy="318585"/>
          </a:xfrm>
          <a:prstGeom prst="round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rPr>
              <a:t>Energy Constraint</a:t>
            </a:r>
            <a:endParaRPr kumimoji="0" lang="en-US" sz="1100" b="1" i="0" u="none" strike="noStrike" cap="none" normalizeH="0" baseline="0" dirty="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B6026FFD-E03C-4464-AAFE-9F98CFECA0F3}"/>
              </a:ext>
            </a:extLst>
          </p:cNvPr>
          <p:cNvSpPr/>
          <p:nvPr/>
        </p:nvSpPr>
        <p:spPr bwMode="auto">
          <a:xfrm>
            <a:off x="3104033" y="6255489"/>
            <a:ext cx="1668069" cy="318585"/>
          </a:xfrm>
          <a:prstGeom prst="round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a:solidFill>
                  <a:schemeClr val="tx1"/>
                </a:solidFill>
              </a:rPr>
              <a:t>Area Constraint</a:t>
            </a:r>
            <a:endParaRPr kumimoji="0" lang="en-US" sz="1100" b="1" i="0" u="none" strike="noStrike" cap="none" normalizeH="0" baseline="0" dirty="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30EBD8CF-9DA0-4818-B1E2-0BF66AC18362}"/>
              </a:ext>
            </a:extLst>
          </p:cNvPr>
          <p:cNvSpPr/>
          <p:nvPr/>
        </p:nvSpPr>
        <p:spPr bwMode="auto">
          <a:xfrm>
            <a:off x="2692580" y="3726081"/>
            <a:ext cx="1273325" cy="30335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Area-Efficiency</a:t>
            </a:r>
          </a:p>
        </p:txBody>
      </p:sp>
      <p:sp>
        <p:nvSpPr>
          <p:cNvPr id="29" name="Rectangle: Rounded Corners 28">
            <a:extLst>
              <a:ext uri="{FF2B5EF4-FFF2-40B4-BE49-F238E27FC236}">
                <a16:creationId xmlns:a16="http://schemas.microsoft.com/office/drawing/2014/main" id="{BF362C1E-F0D0-41B8-A3E3-EBF0C3B56CCA}"/>
              </a:ext>
            </a:extLst>
          </p:cNvPr>
          <p:cNvSpPr/>
          <p:nvPr/>
        </p:nvSpPr>
        <p:spPr bwMode="auto">
          <a:xfrm>
            <a:off x="4459575" y="3746268"/>
            <a:ext cx="1976505" cy="283297"/>
          </a:xfrm>
          <a:prstGeom prst="round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Normally-off Computing</a:t>
            </a:r>
          </a:p>
        </p:txBody>
      </p:sp>
      <p:sp>
        <p:nvSpPr>
          <p:cNvPr id="2" name="Rectangle 1">
            <a:extLst>
              <a:ext uri="{FF2B5EF4-FFF2-40B4-BE49-F238E27FC236}">
                <a16:creationId xmlns:a16="http://schemas.microsoft.com/office/drawing/2014/main" id="{E35097B5-8EB7-4969-8601-6CE209DB2371}"/>
              </a:ext>
            </a:extLst>
          </p:cNvPr>
          <p:cNvSpPr/>
          <p:nvPr/>
        </p:nvSpPr>
        <p:spPr>
          <a:xfrm>
            <a:off x="960092" y="1066013"/>
            <a:ext cx="7624020" cy="1268681"/>
          </a:xfrm>
          <a:prstGeom prst="rect">
            <a:avLst/>
          </a:prstGeom>
        </p:spPr>
        <p:txBody>
          <a:bodyPr wrap="square">
            <a:spAutoFit/>
          </a:bodyPr>
          <a:lstStyle/>
          <a:p>
            <a:pPr marL="63500" lvl="1">
              <a:lnSpc>
                <a:spcPct val="114000"/>
              </a:lnSpc>
              <a:spcBef>
                <a:spcPts val="0"/>
              </a:spcBef>
              <a:spcAft>
                <a:spcPts val="600"/>
              </a:spcAft>
              <a:buClr>
                <a:schemeClr val="tx1"/>
              </a:buClr>
              <a:buSzPct val="120000"/>
            </a:pPr>
            <a:r>
              <a:rPr lang="en-US" sz="1600" dirty="0">
                <a:solidFill>
                  <a:schemeClr val="tx1"/>
                </a:solidFill>
              </a:rPr>
              <a:t>There is a need for low-complexity, ultra-low-power circuit for signal conversion for IoT applications</a:t>
            </a:r>
            <a:endParaRPr lang="en-US" sz="1600" dirty="0">
              <a:solidFill>
                <a:schemeClr val="accent2"/>
              </a:solidFill>
            </a:endParaRPr>
          </a:p>
          <a:p>
            <a:pPr marL="63500" lvl="1">
              <a:lnSpc>
                <a:spcPct val="114000"/>
              </a:lnSpc>
              <a:spcBef>
                <a:spcPts val="0"/>
              </a:spcBef>
              <a:spcAft>
                <a:spcPts val="600"/>
              </a:spcAft>
              <a:buClr>
                <a:schemeClr val="tx1"/>
              </a:buClr>
              <a:buSzPct val="120000"/>
            </a:pPr>
            <a:r>
              <a:rPr lang="en-US" sz="1600" dirty="0">
                <a:solidFill>
                  <a:schemeClr val="tx1"/>
                </a:solidFill>
              </a:rPr>
              <a:t>There is a demand for Compressive Sensing solutions that consider hardware constraints and signal constraints for IoT intelligent sampling and edge processing</a:t>
            </a:r>
          </a:p>
        </p:txBody>
      </p:sp>
      <p:sp>
        <p:nvSpPr>
          <p:cNvPr id="30" name="Rectangle 29">
            <a:extLst>
              <a:ext uri="{FF2B5EF4-FFF2-40B4-BE49-F238E27FC236}">
                <a16:creationId xmlns:a16="http://schemas.microsoft.com/office/drawing/2014/main" id="{14B0FBA3-8839-4FAD-B359-30E96DE01140}"/>
              </a:ext>
            </a:extLst>
          </p:cNvPr>
          <p:cNvSpPr>
            <a:spLocks noChangeArrowheads="1"/>
          </p:cNvSpPr>
          <p:nvPr/>
        </p:nvSpPr>
        <p:spPr bwMode="auto">
          <a:xfrm>
            <a:off x="421418" y="1051369"/>
            <a:ext cx="618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3200" b="1" i="1" dirty="0">
                <a:solidFill>
                  <a:srgbClr val="C08E00"/>
                </a:solidFill>
                <a:sym typeface="Wingdings" panose="05000000000000000000" pitchFamily="2" charset="2"/>
              </a:rPr>
              <a:t></a:t>
            </a:r>
            <a:endParaRPr lang="en-US" sz="4800" b="1" i="1" dirty="0">
              <a:solidFill>
                <a:srgbClr val="C08E00"/>
              </a:solidFill>
              <a:sym typeface="Wingdings" panose="05000000000000000000" pitchFamily="2" charset="2"/>
            </a:endParaRPr>
          </a:p>
        </p:txBody>
      </p:sp>
      <p:sp>
        <p:nvSpPr>
          <p:cNvPr id="32" name="Rectangle 31">
            <a:extLst>
              <a:ext uri="{FF2B5EF4-FFF2-40B4-BE49-F238E27FC236}">
                <a16:creationId xmlns:a16="http://schemas.microsoft.com/office/drawing/2014/main" id="{80705AEE-D39C-47DA-8211-F6668ACDCC8C}"/>
              </a:ext>
            </a:extLst>
          </p:cNvPr>
          <p:cNvSpPr>
            <a:spLocks noChangeArrowheads="1"/>
          </p:cNvSpPr>
          <p:nvPr/>
        </p:nvSpPr>
        <p:spPr bwMode="auto">
          <a:xfrm>
            <a:off x="421418" y="1636144"/>
            <a:ext cx="618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3200" b="1" i="1" dirty="0">
                <a:solidFill>
                  <a:srgbClr val="C08E00"/>
                </a:solidFill>
                <a:sym typeface="Wingdings" panose="05000000000000000000" pitchFamily="2" charset="2"/>
              </a:rPr>
              <a:t></a:t>
            </a:r>
            <a:endParaRPr lang="en-US" sz="4800" b="1" i="1" dirty="0">
              <a:solidFill>
                <a:srgbClr val="C08E00"/>
              </a:solidFill>
              <a:sym typeface="Wingdings" panose="05000000000000000000" pitchFamily="2" charset="2"/>
            </a:endParaRPr>
          </a:p>
        </p:txBody>
      </p:sp>
    </p:spTree>
    <p:extLst>
      <p:ext uri="{BB962C8B-B14F-4D97-AF65-F5344CB8AC3E}">
        <p14:creationId xmlns:p14="http://schemas.microsoft.com/office/powerpoint/2010/main" val="21512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500"/>
                                        <p:tgtEl>
                                          <p:spTgt spid="9"/>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animBg="1"/>
      <p:bldP spid="38" grpId="0" animBg="1"/>
      <p:bldP spid="18" grpId="0" animBg="1"/>
      <p:bldP spid="40" grpId="0" animBg="1"/>
      <p:bldP spid="41" grpId="0" animBg="1"/>
      <p:bldP spid="42" grpId="0" animBg="1"/>
      <p:bldP spid="43" grpId="0" animBg="1"/>
      <p:bldP spid="44" grpId="0" animBg="1"/>
      <p:bldP spid="45" grpId="0" animBg="1"/>
      <p:bldP spid="54" grpId="0" animBg="1"/>
      <p:bldP spid="64" grpId="0" animBg="1"/>
      <p:bldP spid="51" grpId="0" animBg="1"/>
      <p:bldP spid="9"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4540"/>
            <a:ext cx="8648241" cy="677108"/>
          </a:xfrm>
          <a:prstGeom prst="rect">
            <a:avLst/>
          </a:prstGeom>
          <a:noFill/>
        </p:spPr>
        <p:txBody>
          <a:bodyPr wrap="square" rtlCol="0">
            <a:spAutoFit/>
          </a:bodyPr>
          <a:lstStyle/>
          <a:p>
            <a:pPr algn="ctr"/>
            <a:r>
              <a:rPr lang="en-US" sz="2200" b="1" dirty="0">
                <a:solidFill>
                  <a:schemeClr val="tx1"/>
                </a:solidFill>
                <a:latin typeface="Arial Black" panose="020B0A04020102020204" pitchFamily="34" charset="0"/>
              </a:rPr>
              <a:t>Research Motivation</a:t>
            </a:r>
            <a:br>
              <a:rPr lang="en-US" sz="2200" b="1" dirty="0">
                <a:solidFill>
                  <a:schemeClr val="tx1"/>
                </a:solidFill>
                <a:latin typeface="Arial Black" panose="020B0A04020102020204" pitchFamily="34" charset="0"/>
              </a:rPr>
            </a:br>
            <a:r>
              <a:rPr lang="en-US" sz="1600" b="1" dirty="0">
                <a:solidFill>
                  <a:schemeClr val="tx1"/>
                </a:solidFill>
                <a:latin typeface="+mn-lt"/>
              </a:rPr>
              <a:t>Need for CS solutions considering device-level constraints for IoT</a:t>
            </a:r>
            <a:r>
              <a:rPr lang="en-US" sz="1600" b="1" baseline="30000" dirty="0">
                <a:solidFill>
                  <a:schemeClr val="tx1"/>
                </a:solidFill>
                <a:latin typeface="+mn-lt"/>
              </a:rPr>
              <a:t>1</a:t>
            </a:r>
            <a:endParaRPr lang="en-US" sz="2200" b="1" baseline="30000" dirty="0">
              <a:solidFill>
                <a:schemeClr val="tx1"/>
              </a:solidFill>
              <a:latin typeface="+mn-lt"/>
            </a:endParaRPr>
          </a:p>
        </p:txBody>
      </p:sp>
      <p:sp>
        <p:nvSpPr>
          <p:cNvPr id="5" name="Rectangle 4">
            <a:extLst>
              <a:ext uri="{FF2B5EF4-FFF2-40B4-BE49-F238E27FC236}">
                <a16:creationId xmlns:a16="http://schemas.microsoft.com/office/drawing/2014/main" id="{3C16E734-09E0-46D6-992D-BA3D37038164}"/>
              </a:ext>
            </a:extLst>
          </p:cNvPr>
          <p:cNvSpPr/>
          <p:nvPr/>
        </p:nvSpPr>
        <p:spPr>
          <a:xfrm>
            <a:off x="207618" y="1600417"/>
            <a:ext cx="4108036" cy="4108817"/>
          </a:xfrm>
          <a:prstGeom prst="rect">
            <a:avLst/>
          </a:prstGeom>
        </p:spPr>
        <p:txBody>
          <a:bodyPr wrap="square">
            <a:spAutoFit/>
          </a:bodyPr>
          <a:lstStyle/>
          <a:p>
            <a:pPr marL="285750" indent="-171450">
              <a:spcAft>
                <a:spcPts val="1800"/>
              </a:spcAft>
              <a:buFont typeface="Wingdings" panose="05000000000000000000" pitchFamily="2" charset="2"/>
              <a:buChar char="§"/>
            </a:pPr>
            <a:r>
              <a:rPr lang="en-US" dirty="0">
                <a:solidFill>
                  <a:schemeClr val="tx1"/>
                </a:solidFill>
                <a:latin typeface="Arial"/>
              </a:rPr>
              <a:t>Maximize signal sensing and reconstruction performance while </a:t>
            </a:r>
            <a:r>
              <a:rPr lang="en-US" b="1" dirty="0">
                <a:solidFill>
                  <a:srgbClr val="7FA46C"/>
                </a:solidFill>
                <a:latin typeface="Arial"/>
              </a:rPr>
              <a:t>reducing energy consumption for IoT applications</a:t>
            </a:r>
          </a:p>
          <a:p>
            <a:pPr marL="285750" indent="-171450">
              <a:spcAft>
                <a:spcPts val="1800"/>
              </a:spcAft>
              <a:buFont typeface="Wingdings" panose="05000000000000000000" pitchFamily="2" charset="2"/>
              <a:buChar char="§"/>
            </a:pPr>
            <a:r>
              <a:rPr lang="en-US" b="1" dirty="0">
                <a:solidFill>
                  <a:srgbClr val="7FA46C"/>
                </a:solidFill>
                <a:latin typeface="Arial"/>
              </a:rPr>
              <a:t>Compressive Sensing </a:t>
            </a:r>
            <a:r>
              <a:rPr lang="en-US" dirty="0">
                <a:solidFill>
                  <a:schemeClr val="tx1"/>
                </a:solidFill>
                <a:latin typeface="Arial"/>
              </a:rPr>
              <a:t>reduces number of samples per frame to </a:t>
            </a:r>
            <a:r>
              <a:rPr lang="en-US" b="1" dirty="0">
                <a:solidFill>
                  <a:srgbClr val="7FA46C"/>
                </a:solidFill>
                <a:latin typeface="Arial"/>
              </a:rPr>
              <a:t>decrease energy, storage, and data transmission overheads</a:t>
            </a:r>
          </a:p>
          <a:p>
            <a:pPr marL="285750" indent="-171450">
              <a:spcAft>
                <a:spcPts val="600"/>
              </a:spcAft>
              <a:buFont typeface="Wingdings" panose="05000000000000000000" pitchFamily="2" charset="2"/>
              <a:buChar char="§"/>
            </a:pPr>
            <a:r>
              <a:rPr lang="en-US" dirty="0">
                <a:solidFill>
                  <a:schemeClr val="tx1"/>
                </a:solidFill>
                <a:latin typeface="Arial"/>
              </a:rPr>
              <a:t>Non-uniform CS in hardware requires Random Number Generator (RNG) </a:t>
            </a:r>
          </a:p>
          <a:p>
            <a:pPr marL="692150" lvl="1" indent="-171450">
              <a:spcAft>
                <a:spcPts val="1800"/>
              </a:spcAft>
              <a:buFont typeface="Wingdings" panose="05000000000000000000" pitchFamily="2" charset="2"/>
              <a:buChar char="§"/>
            </a:pPr>
            <a:r>
              <a:rPr lang="en-US" dirty="0">
                <a:solidFill>
                  <a:schemeClr val="tx1"/>
                </a:solidFill>
                <a:latin typeface="Arial"/>
              </a:rPr>
              <a:t>True RNGs vs. Pseudo RNGs </a:t>
            </a:r>
          </a:p>
        </p:txBody>
      </p:sp>
      <p:sp>
        <p:nvSpPr>
          <p:cNvPr id="23" name="Rectangle 22">
            <a:extLst>
              <a:ext uri="{FF2B5EF4-FFF2-40B4-BE49-F238E27FC236}">
                <a16:creationId xmlns:a16="http://schemas.microsoft.com/office/drawing/2014/main" id="{3638A890-A279-4F7F-BC04-D47AAE48C86F}"/>
              </a:ext>
            </a:extLst>
          </p:cNvPr>
          <p:cNvSpPr/>
          <p:nvPr/>
        </p:nvSpPr>
        <p:spPr>
          <a:xfrm>
            <a:off x="4016186" y="2718660"/>
            <a:ext cx="1176952" cy="276998"/>
          </a:xfrm>
          <a:prstGeom prst="rect">
            <a:avLst/>
          </a:prstGeom>
        </p:spPr>
        <p:txBody>
          <a:bodyPr wrap="square">
            <a:spAutoFit/>
          </a:bodyPr>
          <a:lstStyle/>
          <a:p>
            <a:endParaRPr lang="en-US" sz="1200" b="1" dirty="0">
              <a:solidFill>
                <a:srgbClr val="0070C0"/>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FFD32486-4354-45CB-B216-F8385FA95656}"/>
              </a:ext>
            </a:extLst>
          </p:cNvPr>
          <p:cNvGrpSpPr/>
          <p:nvPr/>
        </p:nvGrpSpPr>
        <p:grpSpPr>
          <a:xfrm>
            <a:off x="4273766" y="1522419"/>
            <a:ext cx="3062391" cy="3062363"/>
            <a:chOff x="3876214" y="1913197"/>
            <a:chExt cx="3062391" cy="3062363"/>
          </a:xfrm>
        </p:grpSpPr>
        <p:sp>
          <p:nvSpPr>
            <p:cNvPr id="2" name="Oval 1">
              <a:extLst>
                <a:ext uri="{FF2B5EF4-FFF2-40B4-BE49-F238E27FC236}">
                  <a16:creationId xmlns:a16="http://schemas.microsoft.com/office/drawing/2014/main" id="{96A5CCF6-7D55-460B-B5B1-8D90A7CDCECF}"/>
                </a:ext>
              </a:extLst>
            </p:cNvPr>
            <p:cNvSpPr/>
            <p:nvPr/>
          </p:nvSpPr>
          <p:spPr bwMode="auto">
            <a:xfrm>
              <a:off x="3876214" y="1913197"/>
              <a:ext cx="3062391" cy="3062363"/>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accent1"/>
                </a:solidFill>
                <a:effectLst/>
                <a:latin typeface="Arial" charset="0"/>
              </a:endParaRPr>
            </a:p>
          </p:txBody>
        </p:sp>
        <p:sp>
          <p:nvSpPr>
            <p:cNvPr id="3" name="TextBox 2">
              <a:extLst>
                <a:ext uri="{FF2B5EF4-FFF2-40B4-BE49-F238E27FC236}">
                  <a16:creationId xmlns:a16="http://schemas.microsoft.com/office/drawing/2014/main" id="{550E0439-66FD-4E2E-9841-341037F2F769}"/>
                </a:ext>
              </a:extLst>
            </p:cNvPr>
            <p:cNvSpPr txBox="1"/>
            <p:nvPr/>
          </p:nvSpPr>
          <p:spPr>
            <a:xfrm>
              <a:off x="4421113" y="2116208"/>
              <a:ext cx="1791444" cy="643253"/>
            </a:xfrm>
            <a:prstGeom prst="rect">
              <a:avLst/>
            </a:prstGeom>
            <a:noFill/>
          </p:spPr>
          <p:txBody>
            <a:bodyPr wrap="none" rtlCol="0">
              <a:spAutoFit/>
            </a:bodyPr>
            <a:lstStyle/>
            <a:p>
              <a:pPr algn="ctr"/>
              <a:r>
                <a:rPr lang="en-US" sz="1600" b="1" dirty="0">
                  <a:solidFill>
                    <a:srgbClr val="0070C0"/>
                  </a:solidFill>
                  <a:latin typeface="Arial Black" panose="020B0A04020102020204" pitchFamily="34" charset="0"/>
                </a:rPr>
                <a:t>Compressive</a:t>
              </a:r>
            </a:p>
            <a:p>
              <a:pPr algn="ctr"/>
              <a:r>
                <a:rPr lang="en-US" sz="1600" b="1" dirty="0">
                  <a:solidFill>
                    <a:srgbClr val="0070C0"/>
                  </a:solidFill>
                  <a:latin typeface="Arial Black" panose="020B0A04020102020204" pitchFamily="34" charset="0"/>
                </a:rPr>
                <a:t>Sensing</a:t>
              </a:r>
            </a:p>
          </p:txBody>
        </p:sp>
        <p:sp>
          <p:nvSpPr>
            <p:cNvPr id="48" name="Rectangle 47">
              <a:extLst>
                <a:ext uri="{FF2B5EF4-FFF2-40B4-BE49-F238E27FC236}">
                  <a16:creationId xmlns:a16="http://schemas.microsoft.com/office/drawing/2014/main" id="{C9DB6C0C-FA38-4022-9615-E3964404B66B}"/>
                </a:ext>
              </a:extLst>
            </p:cNvPr>
            <p:cNvSpPr/>
            <p:nvPr/>
          </p:nvSpPr>
          <p:spPr>
            <a:xfrm>
              <a:off x="3892888" y="3173781"/>
              <a:ext cx="1811445" cy="3046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0070C0"/>
                  </a:solidFill>
                  <a:latin typeface="Arial" panose="020B0604020202020204" pitchFamily="34" charset="0"/>
                  <a:cs typeface="Arial" panose="020B0604020202020204" pitchFamily="34" charset="0"/>
                </a:rPr>
                <a:t>Reduced area</a:t>
              </a:r>
            </a:p>
          </p:txBody>
        </p:sp>
        <p:sp>
          <p:nvSpPr>
            <p:cNvPr id="17" name="Rectangle 16">
              <a:extLst>
                <a:ext uri="{FF2B5EF4-FFF2-40B4-BE49-F238E27FC236}">
                  <a16:creationId xmlns:a16="http://schemas.microsoft.com/office/drawing/2014/main" id="{A21B7EF0-7E1D-4127-AB05-D3D6D577F083}"/>
                </a:ext>
              </a:extLst>
            </p:cNvPr>
            <p:cNvSpPr/>
            <p:nvPr/>
          </p:nvSpPr>
          <p:spPr>
            <a:xfrm>
              <a:off x="4130065" y="2819251"/>
              <a:ext cx="1741348" cy="2769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0070C0"/>
                  </a:solidFill>
                  <a:latin typeface="Arial" panose="020B0604020202020204" pitchFamily="34" charset="0"/>
                  <a:cs typeface="Arial" panose="020B0604020202020204" pitchFamily="34" charset="0"/>
                </a:rPr>
                <a:t>Reduced storage</a:t>
              </a:r>
            </a:p>
          </p:txBody>
        </p:sp>
        <p:sp>
          <p:nvSpPr>
            <p:cNvPr id="20" name="Rectangle 19">
              <a:extLst>
                <a:ext uri="{FF2B5EF4-FFF2-40B4-BE49-F238E27FC236}">
                  <a16:creationId xmlns:a16="http://schemas.microsoft.com/office/drawing/2014/main" id="{D8F4B9F1-D84D-4FA9-AFD4-CCC14B9946D4}"/>
                </a:ext>
              </a:extLst>
            </p:cNvPr>
            <p:cNvSpPr/>
            <p:nvPr/>
          </p:nvSpPr>
          <p:spPr>
            <a:xfrm>
              <a:off x="4027441" y="3533882"/>
              <a:ext cx="1637479" cy="507832"/>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0070C0"/>
                  </a:solidFill>
                  <a:latin typeface="Arial" panose="020B0604020202020204" pitchFamily="34" charset="0"/>
                  <a:cs typeface="Arial" panose="020B0604020202020204" pitchFamily="34" charset="0"/>
                </a:rPr>
                <a:t>Reduced data transmission</a:t>
              </a:r>
            </a:p>
          </p:txBody>
        </p:sp>
      </p:grpSp>
      <p:grpSp>
        <p:nvGrpSpPr>
          <p:cNvPr id="8" name="Group 7">
            <a:extLst>
              <a:ext uri="{FF2B5EF4-FFF2-40B4-BE49-F238E27FC236}">
                <a16:creationId xmlns:a16="http://schemas.microsoft.com/office/drawing/2014/main" id="{85720BF6-1366-4E7C-8F90-C4AC4DE22237}"/>
              </a:ext>
            </a:extLst>
          </p:cNvPr>
          <p:cNvGrpSpPr/>
          <p:nvPr/>
        </p:nvGrpSpPr>
        <p:grpSpPr>
          <a:xfrm>
            <a:off x="5328411" y="3247414"/>
            <a:ext cx="2795811" cy="2856806"/>
            <a:chOff x="5453895" y="3313325"/>
            <a:chExt cx="2541646" cy="2597096"/>
          </a:xfrm>
        </p:grpSpPr>
        <p:sp>
          <p:nvSpPr>
            <p:cNvPr id="49" name="Rectangle 48">
              <a:extLst>
                <a:ext uri="{FF2B5EF4-FFF2-40B4-BE49-F238E27FC236}">
                  <a16:creationId xmlns:a16="http://schemas.microsoft.com/office/drawing/2014/main" id="{8AF15CC3-11F0-439E-AB75-B468E9C80A09}"/>
                </a:ext>
              </a:extLst>
            </p:cNvPr>
            <p:cNvSpPr/>
            <p:nvPr/>
          </p:nvSpPr>
          <p:spPr>
            <a:xfrm>
              <a:off x="5453895" y="5237525"/>
              <a:ext cx="1651140" cy="276998"/>
            </a:xfrm>
            <a:prstGeom prst="rect">
              <a:avLst/>
            </a:prstGeom>
          </p:spPr>
          <p:txBody>
            <a:bodyPr wrap="square">
              <a:spAutoFit/>
            </a:bodyPr>
            <a:lstStyle/>
            <a:p>
              <a:pPr marL="166688" indent="-166688">
                <a:buFont typeface="Wingdings" panose="05000000000000000000" pitchFamily="2" charset="2"/>
                <a:buChar char="§"/>
              </a:pPr>
              <a:endParaRPr lang="en-US" sz="1200" b="1" dirty="0">
                <a:solidFill>
                  <a:srgbClr val="00B050"/>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FC8824E3-83CD-48D3-8B3C-18CD2B5AF055}"/>
                </a:ext>
              </a:extLst>
            </p:cNvPr>
            <p:cNvGrpSpPr/>
            <p:nvPr/>
          </p:nvGrpSpPr>
          <p:grpSpPr>
            <a:xfrm>
              <a:off x="5464640" y="3313325"/>
              <a:ext cx="2530901" cy="2597096"/>
              <a:chOff x="4876826" y="3460087"/>
              <a:chExt cx="2783991" cy="2856805"/>
            </a:xfrm>
          </p:grpSpPr>
          <p:sp>
            <p:nvSpPr>
              <p:cNvPr id="7" name="Oval 6">
                <a:extLst>
                  <a:ext uri="{FF2B5EF4-FFF2-40B4-BE49-F238E27FC236}">
                    <a16:creationId xmlns:a16="http://schemas.microsoft.com/office/drawing/2014/main" id="{31B9FADF-D6C9-4A4F-AD05-D1AC484142CD}"/>
                  </a:ext>
                </a:extLst>
              </p:cNvPr>
              <p:cNvSpPr/>
              <p:nvPr/>
            </p:nvSpPr>
            <p:spPr bwMode="auto">
              <a:xfrm>
                <a:off x="4876826" y="3460087"/>
                <a:ext cx="2783991" cy="2783984"/>
              </a:xfrm>
              <a:prstGeom prst="ellipse">
                <a:avLst/>
              </a:prstGeom>
              <a:no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accent1"/>
                  </a:solidFill>
                  <a:effectLst/>
                  <a:latin typeface="Arial" charset="0"/>
                </a:endParaRPr>
              </a:p>
            </p:txBody>
          </p:sp>
          <p:sp>
            <p:nvSpPr>
              <p:cNvPr id="47" name="TextBox 46">
                <a:extLst>
                  <a:ext uri="{FF2B5EF4-FFF2-40B4-BE49-F238E27FC236}">
                    <a16:creationId xmlns:a16="http://schemas.microsoft.com/office/drawing/2014/main" id="{7509EBAF-50E3-4A28-A345-DC3267C12993}"/>
                  </a:ext>
                </a:extLst>
              </p:cNvPr>
              <p:cNvSpPr txBox="1"/>
              <p:nvPr/>
            </p:nvSpPr>
            <p:spPr>
              <a:xfrm>
                <a:off x="5297721" y="5673640"/>
                <a:ext cx="1956604" cy="643252"/>
              </a:xfrm>
              <a:prstGeom prst="rect">
                <a:avLst/>
              </a:prstGeom>
              <a:noFill/>
            </p:spPr>
            <p:txBody>
              <a:bodyPr wrap="square" rtlCol="0">
                <a:spAutoFit/>
              </a:bodyPr>
              <a:lstStyle/>
              <a:p>
                <a:pPr algn="ctr"/>
                <a:r>
                  <a:rPr lang="en-US" sz="1600" b="1" dirty="0">
                    <a:solidFill>
                      <a:schemeClr val="accent4"/>
                    </a:solidFill>
                    <a:latin typeface="Arial Black" panose="020B0A04020102020204" pitchFamily="34" charset="0"/>
                  </a:rPr>
                  <a:t>MRAM-based</a:t>
                </a:r>
              </a:p>
              <a:p>
                <a:pPr algn="ctr"/>
                <a:r>
                  <a:rPr lang="en-US" sz="1600" b="1" dirty="0">
                    <a:solidFill>
                      <a:schemeClr val="accent4"/>
                    </a:solidFill>
                    <a:latin typeface="Arial Black" panose="020B0A04020102020204" pitchFamily="34" charset="0"/>
                  </a:rPr>
                  <a:t>TRNG</a:t>
                </a:r>
              </a:p>
            </p:txBody>
          </p:sp>
        </p:grpSp>
        <p:sp>
          <p:nvSpPr>
            <p:cNvPr id="30" name="Rectangle 29">
              <a:extLst>
                <a:ext uri="{FF2B5EF4-FFF2-40B4-BE49-F238E27FC236}">
                  <a16:creationId xmlns:a16="http://schemas.microsoft.com/office/drawing/2014/main" id="{46494CD6-32E7-435F-98D1-E69B8F34FFE9}"/>
                </a:ext>
              </a:extLst>
            </p:cNvPr>
            <p:cNvSpPr/>
            <p:nvPr/>
          </p:nvSpPr>
          <p:spPr>
            <a:xfrm>
              <a:off x="5523859" y="4587734"/>
              <a:ext cx="1646767" cy="2769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7FA46C"/>
                  </a:solidFill>
                  <a:latin typeface="Arial" panose="020B0604020202020204" pitchFamily="34" charset="0"/>
                  <a:cs typeface="Arial" panose="020B0604020202020204" pitchFamily="34" charset="0"/>
                </a:rPr>
                <a:t>Low-area</a:t>
              </a:r>
            </a:p>
          </p:txBody>
        </p:sp>
        <p:sp>
          <p:nvSpPr>
            <p:cNvPr id="31" name="Rectangle 30">
              <a:extLst>
                <a:ext uri="{FF2B5EF4-FFF2-40B4-BE49-F238E27FC236}">
                  <a16:creationId xmlns:a16="http://schemas.microsoft.com/office/drawing/2014/main" id="{C3BA4688-9A95-4999-A97F-8439830ACBC5}"/>
                </a:ext>
              </a:extLst>
            </p:cNvPr>
            <p:cNvSpPr/>
            <p:nvPr/>
          </p:nvSpPr>
          <p:spPr>
            <a:xfrm>
              <a:off x="5535156" y="4820669"/>
              <a:ext cx="1798374" cy="251817"/>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7FA46C"/>
                  </a:solidFill>
                  <a:latin typeface="Arial" panose="020B0604020202020204" pitchFamily="34" charset="0"/>
                  <a:cs typeface="Arial" panose="020B0604020202020204" pitchFamily="34" charset="0"/>
                </a:rPr>
                <a:t>Low-power dissipation</a:t>
              </a:r>
            </a:p>
          </p:txBody>
        </p:sp>
        <p:sp>
          <p:nvSpPr>
            <p:cNvPr id="32" name="Rectangle 31">
              <a:extLst>
                <a:ext uri="{FF2B5EF4-FFF2-40B4-BE49-F238E27FC236}">
                  <a16:creationId xmlns:a16="http://schemas.microsoft.com/office/drawing/2014/main" id="{C3CB5F1B-684A-4347-91F6-985B677CCCAC}"/>
                </a:ext>
              </a:extLst>
            </p:cNvPr>
            <p:cNvSpPr/>
            <p:nvPr/>
          </p:nvSpPr>
          <p:spPr>
            <a:xfrm>
              <a:off x="5590706" y="5038043"/>
              <a:ext cx="2278768" cy="2769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7FA46C"/>
                  </a:solidFill>
                  <a:latin typeface="Arial" panose="020B0604020202020204" pitchFamily="34" charset="0"/>
                  <a:cs typeface="Arial" panose="020B0604020202020204" pitchFamily="34" charset="0"/>
                </a:rPr>
                <a:t>Fast and Signal-dependent</a:t>
              </a:r>
            </a:p>
          </p:txBody>
        </p:sp>
      </p:grpSp>
      <p:grpSp>
        <p:nvGrpSpPr>
          <p:cNvPr id="10" name="Group 9">
            <a:extLst>
              <a:ext uri="{FF2B5EF4-FFF2-40B4-BE49-F238E27FC236}">
                <a16:creationId xmlns:a16="http://schemas.microsoft.com/office/drawing/2014/main" id="{40F384D0-0D68-4719-8FCD-D410513C159E}"/>
              </a:ext>
            </a:extLst>
          </p:cNvPr>
          <p:cNvGrpSpPr/>
          <p:nvPr/>
        </p:nvGrpSpPr>
        <p:grpSpPr>
          <a:xfrm>
            <a:off x="6010547" y="1522419"/>
            <a:ext cx="3357908" cy="3062364"/>
            <a:chOff x="5895848" y="2016038"/>
            <a:chExt cx="3357908" cy="3062364"/>
          </a:xfrm>
        </p:grpSpPr>
        <p:grpSp>
          <p:nvGrpSpPr>
            <p:cNvPr id="13" name="Group 12">
              <a:extLst>
                <a:ext uri="{FF2B5EF4-FFF2-40B4-BE49-F238E27FC236}">
                  <a16:creationId xmlns:a16="http://schemas.microsoft.com/office/drawing/2014/main" id="{E83EB14F-3636-4098-A2DD-27D3D9B7E951}"/>
                </a:ext>
              </a:extLst>
            </p:cNvPr>
            <p:cNvGrpSpPr/>
            <p:nvPr/>
          </p:nvGrpSpPr>
          <p:grpSpPr>
            <a:xfrm>
              <a:off x="5895848" y="2016038"/>
              <a:ext cx="3251343" cy="3062364"/>
              <a:chOff x="5607977" y="1913197"/>
              <a:chExt cx="3251344" cy="3062364"/>
            </a:xfrm>
          </p:grpSpPr>
          <p:sp>
            <p:nvSpPr>
              <p:cNvPr id="6" name="Oval 5">
                <a:extLst>
                  <a:ext uri="{FF2B5EF4-FFF2-40B4-BE49-F238E27FC236}">
                    <a16:creationId xmlns:a16="http://schemas.microsoft.com/office/drawing/2014/main" id="{B3996DAF-BC6D-4EC6-BAEB-196034F33F21}"/>
                  </a:ext>
                </a:extLst>
              </p:cNvPr>
              <p:cNvSpPr/>
              <p:nvPr/>
            </p:nvSpPr>
            <p:spPr bwMode="auto">
              <a:xfrm>
                <a:off x="5607977" y="1913197"/>
                <a:ext cx="3062391" cy="3062364"/>
              </a:xfrm>
              <a:prstGeom prst="ellipse">
                <a:avLst/>
              </a:prstGeom>
              <a:noFill/>
              <a:ln w="57150" cap="flat" cmpd="sng" algn="ctr">
                <a:solidFill>
                  <a:srgbClr val="C08E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accent1"/>
                  </a:solidFill>
                  <a:effectLst/>
                  <a:latin typeface="Arial" charset="0"/>
                </a:endParaRPr>
              </a:p>
            </p:txBody>
          </p:sp>
          <p:sp>
            <p:nvSpPr>
              <p:cNvPr id="46" name="TextBox 45">
                <a:extLst>
                  <a:ext uri="{FF2B5EF4-FFF2-40B4-BE49-F238E27FC236}">
                    <a16:creationId xmlns:a16="http://schemas.microsoft.com/office/drawing/2014/main" id="{2EDCA6FF-7D69-4D36-BC07-0272560B0C2D}"/>
                  </a:ext>
                </a:extLst>
              </p:cNvPr>
              <p:cNvSpPr txBox="1"/>
              <p:nvPr/>
            </p:nvSpPr>
            <p:spPr>
              <a:xfrm>
                <a:off x="6356779" y="2116208"/>
                <a:ext cx="1795397" cy="643253"/>
              </a:xfrm>
              <a:prstGeom prst="rect">
                <a:avLst/>
              </a:prstGeom>
              <a:noFill/>
            </p:spPr>
            <p:txBody>
              <a:bodyPr wrap="none" rtlCol="0">
                <a:spAutoFit/>
              </a:bodyPr>
              <a:lstStyle/>
              <a:p>
                <a:pPr algn="ctr"/>
                <a:r>
                  <a:rPr lang="en-US" sz="1600" b="1" dirty="0">
                    <a:solidFill>
                      <a:srgbClr val="C08E00"/>
                    </a:solidFill>
                    <a:latin typeface="Arial Black" panose="020B0A04020102020204" pitchFamily="34" charset="0"/>
                  </a:rPr>
                  <a:t>MRAM-based</a:t>
                </a:r>
              </a:p>
              <a:p>
                <a:pPr algn="ctr"/>
                <a:r>
                  <a:rPr lang="en-US" sz="1600" b="1" dirty="0">
                    <a:solidFill>
                      <a:srgbClr val="C08E00"/>
                    </a:solidFill>
                    <a:latin typeface="Arial Black" panose="020B0A04020102020204" pitchFamily="34" charset="0"/>
                  </a:rPr>
                  <a:t>NVM</a:t>
                </a:r>
              </a:p>
            </p:txBody>
          </p:sp>
          <p:sp>
            <p:nvSpPr>
              <p:cNvPr id="50" name="Rectangle 49">
                <a:extLst>
                  <a:ext uri="{FF2B5EF4-FFF2-40B4-BE49-F238E27FC236}">
                    <a16:creationId xmlns:a16="http://schemas.microsoft.com/office/drawing/2014/main" id="{A6C208F7-3CDE-4358-8D0F-8E282E95D317}"/>
                  </a:ext>
                </a:extLst>
              </p:cNvPr>
              <p:cNvSpPr/>
              <p:nvPr/>
            </p:nvSpPr>
            <p:spPr>
              <a:xfrm>
                <a:off x="7256547" y="3367283"/>
                <a:ext cx="1602774" cy="304699"/>
              </a:xfrm>
              <a:prstGeom prst="rect">
                <a:avLst/>
              </a:prstGeom>
            </p:spPr>
            <p:txBody>
              <a:bodyPr wrap="square">
                <a:spAutoFit/>
              </a:bodyPr>
              <a:lstStyle/>
              <a:p>
                <a:pPr marL="112713" indent="-112713">
                  <a:buFont typeface="Wingdings" panose="05000000000000000000" pitchFamily="2" charset="2"/>
                  <a:buChar char="§"/>
                </a:pPr>
                <a:endParaRPr lang="en-US" sz="1200" b="1" dirty="0">
                  <a:solidFill>
                    <a:srgbClr val="C08E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2AC23B7-BCA6-4BB8-8007-F67B18AB12DF}"/>
                  </a:ext>
                </a:extLst>
              </p:cNvPr>
              <p:cNvSpPr/>
              <p:nvPr/>
            </p:nvSpPr>
            <p:spPr>
              <a:xfrm>
                <a:off x="7264870" y="3285735"/>
                <a:ext cx="1583731" cy="2769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C08E00"/>
                    </a:solidFill>
                    <a:latin typeface="Arial" panose="020B0604020202020204" pitchFamily="34" charset="0"/>
                    <a:cs typeface="Arial" panose="020B0604020202020204" pitchFamily="34" charset="0"/>
                  </a:rPr>
                  <a:t>Non-volatile</a:t>
                </a:r>
              </a:p>
            </p:txBody>
          </p:sp>
          <p:sp>
            <p:nvSpPr>
              <p:cNvPr id="25" name="Rectangle 24">
                <a:extLst>
                  <a:ext uri="{FF2B5EF4-FFF2-40B4-BE49-F238E27FC236}">
                    <a16:creationId xmlns:a16="http://schemas.microsoft.com/office/drawing/2014/main" id="{A20C6389-6C56-4178-89E6-466CF31FF00F}"/>
                  </a:ext>
                </a:extLst>
              </p:cNvPr>
              <p:cNvSpPr/>
              <p:nvPr/>
            </p:nvSpPr>
            <p:spPr>
              <a:xfrm>
                <a:off x="7071576" y="2812426"/>
                <a:ext cx="1602774" cy="461665"/>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C08E00"/>
                    </a:solidFill>
                    <a:latin typeface="Arial" panose="020B0604020202020204" pitchFamily="34" charset="0"/>
                    <a:cs typeface="Arial" panose="020B0604020202020204" pitchFamily="34" charset="0"/>
                  </a:rPr>
                  <a:t>Near-zero static power dissipation</a:t>
                </a:r>
              </a:p>
            </p:txBody>
          </p:sp>
        </p:grpSp>
        <p:sp>
          <p:nvSpPr>
            <p:cNvPr id="34" name="Rectangle 33">
              <a:extLst>
                <a:ext uri="{FF2B5EF4-FFF2-40B4-BE49-F238E27FC236}">
                  <a16:creationId xmlns:a16="http://schemas.microsoft.com/office/drawing/2014/main" id="{A3A49941-5C4E-485A-83F2-E308F4316A35}"/>
                </a:ext>
              </a:extLst>
            </p:cNvPr>
            <p:cNvSpPr/>
            <p:nvPr/>
          </p:nvSpPr>
          <p:spPr>
            <a:xfrm>
              <a:off x="7670025" y="3683349"/>
              <a:ext cx="1583731" cy="276999"/>
            </a:xfrm>
            <a:prstGeom prst="rect">
              <a:avLst/>
            </a:prstGeom>
          </p:spPr>
          <p:txBody>
            <a:bodyPr wrap="square">
              <a:spAutoFit/>
            </a:bodyPr>
            <a:lstStyle/>
            <a:p>
              <a:pPr marL="112713" indent="-112713">
                <a:buFont typeface="Wingdings" panose="05000000000000000000" pitchFamily="2" charset="2"/>
                <a:buChar char="§"/>
              </a:pPr>
              <a:r>
                <a:rPr lang="en-US" sz="1200" b="1" dirty="0">
                  <a:solidFill>
                    <a:srgbClr val="C08E00"/>
                  </a:solidFill>
                  <a:latin typeface="Arial" panose="020B0604020202020204" pitchFamily="34" charset="0"/>
                  <a:cs typeface="Arial" panose="020B0604020202020204" pitchFamily="34" charset="0"/>
                </a:rPr>
                <a:t>Intermittent</a:t>
              </a:r>
            </a:p>
          </p:txBody>
        </p:sp>
      </p:grpSp>
      <p:sp>
        <p:nvSpPr>
          <p:cNvPr id="33" name="TextBox 32">
            <a:extLst>
              <a:ext uri="{FF2B5EF4-FFF2-40B4-BE49-F238E27FC236}">
                <a16:creationId xmlns:a16="http://schemas.microsoft.com/office/drawing/2014/main" id="{17C33DAE-7528-4F60-8457-56F2DE538D64}"/>
              </a:ext>
            </a:extLst>
          </p:cNvPr>
          <p:cNvSpPr txBox="1"/>
          <p:nvPr/>
        </p:nvSpPr>
        <p:spPr>
          <a:xfrm>
            <a:off x="0" y="6596699"/>
            <a:ext cx="6626831" cy="236988"/>
          </a:xfrm>
          <a:prstGeom prst="rect">
            <a:avLst/>
          </a:prstGeom>
          <a:noFill/>
        </p:spPr>
        <p:txBody>
          <a:bodyPr wrap="square" rtlCol="0">
            <a:spAutoFit/>
          </a:bodyPr>
          <a:lstStyle/>
          <a:p>
            <a:pPr marL="111125" lvl="1">
              <a:lnSpc>
                <a:spcPct val="114000"/>
              </a:lnSpc>
              <a:spcBef>
                <a:spcPts val="0"/>
              </a:spcBef>
              <a:spcAft>
                <a:spcPts val="600"/>
              </a:spcAft>
              <a:buClr>
                <a:schemeClr val="tx1"/>
              </a:buClr>
              <a:buSzPct val="120000"/>
            </a:pPr>
            <a:r>
              <a:rPr lang="en-US" sz="900" kern="0" dirty="0">
                <a:solidFill>
                  <a:schemeClr val="tx1"/>
                </a:solidFill>
              </a:rPr>
              <a:t>1. This work is funded by NSF-ECCS #1810256 and NSF-CCF#1739635</a:t>
            </a:r>
          </a:p>
        </p:txBody>
      </p:sp>
      <p:sp>
        <p:nvSpPr>
          <p:cNvPr id="36" name="Rectangle 35">
            <a:extLst>
              <a:ext uri="{FF2B5EF4-FFF2-40B4-BE49-F238E27FC236}">
                <a16:creationId xmlns:a16="http://schemas.microsoft.com/office/drawing/2014/main" id="{AB53ACAC-737F-489E-9957-F5E7C4816B34}"/>
              </a:ext>
            </a:extLst>
          </p:cNvPr>
          <p:cNvSpPr/>
          <p:nvPr/>
        </p:nvSpPr>
        <p:spPr>
          <a:xfrm>
            <a:off x="5932520" y="3453807"/>
            <a:ext cx="1492753" cy="523220"/>
          </a:xfrm>
          <a:prstGeom prst="rect">
            <a:avLst/>
          </a:prstGeom>
        </p:spPr>
        <p:txBody>
          <a:bodyPr wrap="square">
            <a:spAutoFit/>
          </a:bodyPr>
          <a:lstStyle/>
          <a:p>
            <a:pPr marL="6350" algn="ctr">
              <a:spcAft>
                <a:spcPts val="100"/>
              </a:spcAft>
            </a:pPr>
            <a:r>
              <a:rPr lang="en-US" sz="2800" b="1" dirty="0">
                <a:solidFill>
                  <a:schemeClr val="tx1"/>
                </a:solidFill>
                <a:latin typeface="Arial Black" panose="020B0A04020102020204" pitchFamily="34" charset="0"/>
              </a:rPr>
              <a:t>AIQ</a:t>
            </a:r>
            <a:endParaRPr lang="en-US" sz="28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229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638A890-A279-4F7F-BC04-D47AAE48C86F}"/>
              </a:ext>
            </a:extLst>
          </p:cNvPr>
          <p:cNvSpPr/>
          <p:nvPr/>
        </p:nvSpPr>
        <p:spPr>
          <a:xfrm>
            <a:off x="3836950" y="3570020"/>
            <a:ext cx="1176952" cy="276998"/>
          </a:xfrm>
          <a:prstGeom prst="rect">
            <a:avLst/>
          </a:prstGeom>
        </p:spPr>
        <p:txBody>
          <a:bodyPr wrap="square">
            <a:spAutoFit/>
          </a:bodyPr>
          <a:lstStyle/>
          <a:p>
            <a:endParaRPr lang="en-US" sz="1200" b="1" dirty="0">
              <a:solidFill>
                <a:srgbClr val="0070C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A379D868-097E-4859-9F8B-922D9D039D62}"/>
              </a:ext>
            </a:extLst>
          </p:cNvPr>
          <p:cNvPicPr>
            <a:picLocks noChangeAspect="1"/>
          </p:cNvPicPr>
          <p:nvPr/>
        </p:nvPicPr>
        <p:blipFill rotWithShape="1">
          <a:blip r:embed="rId3"/>
          <a:srcRect l="-19" t="274" r="1" b="1"/>
          <a:stretch/>
        </p:blipFill>
        <p:spPr>
          <a:xfrm>
            <a:off x="343333" y="1063875"/>
            <a:ext cx="3345940" cy="2899332"/>
          </a:xfrm>
          <a:prstGeom prst="rect">
            <a:avLst/>
          </a:prstGeom>
        </p:spPr>
      </p:pic>
      <p:sp>
        <p:nvSpPr>
          <p:cNvPr id="47" name="Rectangle 46">
            <a:extLst>
              <a:ext uri="{FF2B5EF4-FFF2-40B4-BE49-F238E27FC236}">
                <a16:creationId xmlns:a16="http://schemas.microsoft.com/office/drawing/2014/main" id="{3C16E734-09E0-46D6-992D-BA3D37038164}"/>
              </a:ext>
            </a:extLst>
          </p:cNvPr>
          <p:cNvSpPr/>
          <p:nvPr/>
        </p:nvSpPr>
        <p:spPr>
          <a:xfrm>
            <a:off x="656489" y="4458787"/>
            <a:ext cx="3129469" cy="1431161"/>
          </a:xfrm>
          <a:prstGeom prst="rect">
            <a:avLst/>
          </a:prstGeom>
        </p:spPr>
        <p:txBody>
          <a:bodyPr wrap="square">
            <a:spAutoFit/>
          </a:bodyPr>
          <a:lstStyle/>
          <a:p>
            <a:pPr marL="114300">
              <a:spcAft>
                <a:spcPts val="600"/>
              </a:spcAft>
            </a:pPr>
            <a:r>
              <a:rPr lang="en-US" dirty="0">
                <a:solidFill>
                  <a:schemeClr val="tx1"/>
                </a:solidFill>
                <a:latin typeface="Arial"/>
              </a:rPr>
              <a:t>Near-zero standby power</a:t>
            </a:r>
          </a:p>
          <a:p>
            <a:pPr marL="114300">
              <a:spcAft>
                <a:spcPts val="600"/>
              </a:spcAft>
            </a:pPr>
            <a:r>
              <a:rPr lang="en-US" dirty="0">
                <a:solidFill>
                  <a:schemeClr val="tx1"/>
                </a:solidFill>
                <a:latin typeface="Arial"/>
              </a:rPr>
              <a:t>Area efficient</a:t>
            </a:r>
          </a:p>
          <a:p>
            <a:pPr marL="114300">
              <a:spcAft>
                <a:spcPts val="600"/>
              </a:spcAft>
            </a:pPr>
            <a:r>
              <a:rPr lang="en-US" dirty="0">
                <a:solidFill>
                  <a:schemeClr val="tx1"/>
                </a:solidFill>
                <a:latin typeface="Arial"/>
              </a:rPr>
              <a:t>Fast read operation</a:t>
            </a:r>
          </a:p>
          <a:p>
            <a:pPr marL="114300">
              <a:spcAft>
                <a:spcPts val="600"/>
              </a:spcAft>
            </a:pPr>
            <a:r>
              <a:rPr lang="en-US" dirty="0">
                <a:solidFill>
                  <a:schemeClr val="tx1"/>
                </a:solidFill>
                <a:latin typeface="Arial"/>
              </a:rPr>
              <a:t>True randomness</a:t>
            </a:r>
          </a:p>
        </p:txBody>
      </p:sp>
      <p:sp>
        <p:nvSpPr>
          <p:cNvPr id="48" name="Rectangle 4">
            <a:extLst>
              <a:ext uri="{FF2B5EF4-FFF2-40B4-BE49-F238E27FC236}">
                <a16:creationId xmlns:a16="http://schemas.microsoft.com/office/drawing/2014/main" id="{174E7636-934C-4F4C-9D9C-E3A3B99FD2D5}"/>
              </a:ext>
            </a:extLst>
          </p:cNvPr>
          <p:cNvSpPr>
            <a:spLocks noChangeArrowheads="1"/>
          </p:cNvSpPr>
          <p:nvPr/>
        </p:nvSpPr>
        <p:spPr bwMode="auto">
          <a:xfrm>
            <a:off x="268733" y="4431644"/>
            <a:ext cx="618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2400" b="1" i="1" dirty="0">
                <a:solidFill>
                  <a:schemeClr val="accent4">
                    <a:lumMod val="75000"/>
                  </a:schemeClr>
                </a:solidFill>
                <a:sym typeface="Wingdings" panose="05000000000000000000" pitchFamily="2" charset="2"/>
              </a:rPr>
              <a:t></a:t>
            </a:r>
            <a:endParaRPr lang="en-US" sz="4000" b="1" i="1" dirty="0">
              <a:solidFill>
                <a:schemeClr val="accent4">
                  <a:lumMod val="75000"/>
                </a:schemeClr>
              </a:solidFill>
              <a:sym typeface="Wingdings" panose="05000000000000000000" pitchFamily="2" charset="2"/>
            </a:endParaRPr>
          </a:p>
        </p:txBody>
      </p:sp>
      <p:sp>
        <p:nvSpPr>
          <p:cNvPr id="49" name="Rectangle 48"/>
          <p:cNvSpPr/>
          <p:nvPr/>
        </p:nvSpPr>
        <p:spPr>
          <a:xfrm>
            <a:off x="482061" y="4096291"/>
            <a:ext cx="1731884" cy="369332"/>
          </a:xfrm>
          <a:prstGeom prst="rect">
            <a:avLst/>
          </a:prstGeom>
        </p:spPr>
        <p:txBody>
          <a:bodyPr wrap="none">
            <a:spAutoFit/>
          </a:bodyPr>
          <a:lstStyle/>
          <a:p>
            <a:pPr marL="58738" eaLnBrk="1" fontAlgn="auto" hangingPunct="1">
              <a:spcBef>
                <a:spcPts val="0"/>
              </a:spcBef>
              <a:spcAft>
                <a:spcPts val="200"/>
              </a:spcAft>
              <a:defRPr/>
            </a:pPr>
            <a:r>
              <a:rPr lang="en-US" b="1" kern="0" dirty="0">
                <a:solidFill>
                  <a:schemeClr val="accent2"/>
                </a:solidFill>
                <a:latin typeface="Arial Black" panose="020B0A04020102020204" pitchFamily="34" charset="0"/>
                <a:cs typeface="Arial" panose="020B0604020202020204" pitchFamily="34" charset="0"/>
              </a:rPr>
              <a:t>Advantages</a:t>
            </a:r>
          </a:p>
        </p:txBody>
      </p:sp>
      <p:sp>
        <p:nvSpPr>
          <p:cNvPr id="50" name="Rectangle 49">
            <a:extLst>
              <a:ext uri="{FF2B5EF4-FFF2-40B4-BE49-F238E27FC236}">
                <a16:creationId xmlns:a16="http://schemas.microsoft.com/office/drawing/2014/main" id="{3C16E734-09E0-46D6-992D-BA3D37038164}"/>
              </a:ext>
            </a:extLst>
          </p:cNvPr>
          <p:cNvSpPr/>
          <p:nvPr/>
        </p:nvSpPr>
        <p:spPr>
          <a:xfrm>
            <a:off x="3670474" y="1063875"/>
            <a:ext cx="4922541" cy="2369880"/>
          </a:xfrm>
          <a:prstGeom prst="rect">
            <a:avLst/>
          </a:prstGeom>
        </p:spPr>
        <p:txBody>
          <a:bodyPr wrap="square">
            <a:spAutoFit/>
          </a:bodyPr>
          <a:lstStyle/>
          <a:p>
            <a:pPr marL="285750" indent="-171450">
              <a:spcAft>
                <a:spcPts val="1200"/>
              </a:spcAft>
              <a:buFont typeface="Wingdings" panose="05000000000000000000" pitchFamily="2" charset="2"/>
              <a:buChar char="§"/>
            </a:pPr>
            <a:r>
              <a:rPr lang="en-US" sz="1600" b="1" dirty="0">
                <a:solidFill>
                  <a:srgbClr val="7FA46C"/>
                </a:solidFill>
                <a:latin typeface="Arial"/>
              </a:rPr>
              <a:t>Magnetic tunnel junctions (MTJs)</a:t>
            </a:r>
            <a:r>
              <a:rPr lang="en-US" sz="1600" dirty="0">
                <a:solidFill>
                  <a:schemeClr val="tx1"/>
                </a:solidFill>
                <a:latin typeface="Arial"/>
              </a:rPr>
              <a:t> consist of a tunneling oxide layer sandwiched between two ferromagnetic layers.</a:t>
            </a:r>
          </a:p>
          <a:p>
            <a:pPr marL="285750" indent="-171450">
              <a:spcAft>
                <a:spcPts val="1200"/>
              </a:spcAft>
              <a:buFont typeface="Wingdings" panose="05000000000000000000" pitchFamily="2" charset="2"/>
              <a:buChar char="§"/>
            </a:pPr>
            <a:r>
              <a:rPr lang="en-US" sz="1600" dirty="0">
                <a:solidFill>
                  <a:schemeClr val="tx1"/>
                </a:solidFill>
                <a:latin typeface="Arial"/>
              </a:rPr>
              <a:t>Magnetization of free layer can be modified using a current or voltage.</a:t>
            </a:r>
          </a:p>
          <a:p>
            <a:pPr marL="285750" indent="-171450">
              <a:spcAft>
                <a:spcPts val="1200"/>
              </a:spcAft>
              <a:buFont typeface="Wingdings" panose="05000000000000000000" pitchFamily="2" charset="2"/>
              <a:buChar char="§"/>
            </a:pPr>
            <a:r>
              <a:rPr lang="en-US" sz="1600" b="1" dirty="0">
                <a:solidFill>
                  <a:srgbClr val="7FA46C"/>
                </a:solidFill>
                <a:latin typeface="Arial"/>
              </a:rPr>
              <a:t>Low-barrier MTJ </a:t>
            </a:r>
            <a:r>
              <a:rPr lang="en-US" sz="1600" dirty="0">
                <a:solidFill>
                  <a:schemeClr val="tx1"/>
                </a:solidFill>
                <a:latin typeface="Arial"/>
              </a:rPr>
              <a:t>can be used to build Magnetic Random Access Memory (MRAM)-based </a:t>
            </a:r>
            <a:r>
              <a:rPr lang="en-US" sz="1600" b="1" dirty="0">
                <a:solidFill>
                  <a:srgbClr val="7FA46C"/>
                </a:solidFill>
                <a:latin typeface="Arial"/>
              </a:rPr>
              <a:t>p-bit with stochastic switching capability</a:t>
            </a:r>
          </a:p>
        </p:txBody>
      </p:sp>
      <p:sp>
        <p:nvSpPr>
          <p:cNvPr id="52" name="Rectangle 4">
            <a:extLst>
              <a:ext uri="{FF2B5EF4-FFF2-40B4-BE49-F238E27FC236}">
                <a16:creationId xmlns:a16="http://schemas.microsoft.com/office/drawing/2014/main" id="{174E7636-934C-4F4C-9D9C-E3A3B99FD2D5}"/>
              </a:ext>
            </a:extLst>
          </p:cNvPr>
          <p:cNvSpPr>
            <a:spLocks noChangeArrowheads="1"/>
          </p:cNvSpPr>
          <p:nvPr/>
        </p:nvSpPr>
        <p:spPr bwMode="auto">
          <a:xfrm>
            <a:off x="268733" y="4795381"/>
            <a:ext cx="618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2400" b="1" i="1" dirty="0">
                <a:solidFill>
                  <a:schemeClr val="accent4">
                    <a:lumMod val="75000"/>
                  </a:schemeClr>
                </a:solidFill>
                <a:sym typeface="Wingdings" panose="05000000000000000000" pitchFamily="2" charset="2"/>
              </a:rPr>
              <a:t></a:t>
            </a:r>
            <a:endParaRPr lang="en-US" sz="4000" b="1" i="1" dirty="0">
              <a:solidFill>
                <a:schemeClr val="accent4">
                  <a:lumMod val="75000"/>
                </a:schemeClr>
              </a:solidFill>
              <a:sym typeface="Wingdings" panose="05000000000000000000" pitchFamily="2" charset="2"/>
            </a:endParaRPr>
          </a:p>
        </p:txBody>
      </p:sp>
      <p:sp>
        <p:nvSpPr>
          <p:cNvPr id="53" name="Rectangle 4">
            <a:extLst>
              <a:ext uri="{FF2B5EF4-FFF2-40B4-BE49-F238E27FC236}">
                <a16:creationId xmlns:a16="http://schemas.microsoft.com/office/drawing/2014/main" id="{174E7636-934C-4F4C-9D9C-E3A3B99FD2D5}"/>
              </a:ext>
            </a:extLst>
          </p:cNvPr>
          <p:cNvSpPr>
            <a:spLocks noChangeArrowheads="1"/>
          </p:cNvSpPr>
          <p:nvPr/>
        </p:nvSpPr>
        <p:spPr bwMode="auto">
          <a:xfrm>
            <a:off x="268733" y="5156807"/>
            <a:ext cx="618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2400" b="1" i="1" dirty="0">
                <a:solidFill>
                  <a:schemeClr val="accent4">
                    <a:lumMod val="75000"/>
                  </a:schemeClr>
                </a:solidFill>
                <a:sym typeface="Wingdings" panose="05000000000000000000" pitchFamily="2" charset="2"/>
              </a:rPr>
              <a:t></a:t>
            </a:r>
            <a:endParaRPr lang="en-US" sz="4000" b="1" i="1" dirty="0">
              <a:solidFill>
                <a:schemeClr val="accent4">
                  <a:lumMod val="75000"/>
                </a:schemeClr>
              </a:solidFill>
              <a:sym typeface="Wingdings" panose="05000000000000000000" pitchFamily="2" charset="2"/>
            </a:endParaRPr>
          </a:p>
        </p:txBody>
      </p:sp>
      <p:sp>
        <p:nvSpPr>
          <p:cNvPr id="54" name="Rectangle 4">
            <a:extLst>
              <a:ext uri="{FF2B5EF4-FFF2-40B4-BE49-F238E27FC236}">
                <a16:creationId xmlns:a16="http://schemas.microsoft.com/office/drawing/2014/main" id="{174E7636-934C-4F4C-9D9C-E3A3B99FD2D5}"/>
              </a:ext>
            </a:extLst>
          </p:cNvPr>
          <p:cNvSpPr>
            <a:spLocks noChangeArrowheads="1"/>
          </p:cNvSpPr>
          <p:nvPr/>
        </p:nvSpPr>
        <p:spPr bwMode="auto">
          <a:xfrm>
            <a:off x="268733" y="5499849"/>
            <a:ext cx="618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2400" b="1" i="1" dirty="0">
                <a:solidFill>
                  <a:schemeClr val="accent4">
                    <a:lumMod val="75000"/>
                  </a:schemeClr>
                </a:solidFill>
                <a:sym typeface="Wingdings" panose="05000000000000000000" pitchFamily="2" charset="2"/>
              </a:rPr>
              <a:t></a:t>
            </a:r>
            <a:endParaRPr lang="en-US" sz="4000" b="1" i="1" dirty="0">
              <a:solidFill>
                <a:schemeClr val="accent4">
                  <a:lumMod val="75000"/>
                </a:schemeClr>
              </a:solidFill>
              <a:sym typeface="Wingdings" panose="05000000000000000000" pitchFamily="2" charset="2"/>
            </a:endParaRPr>
          </a:p>
        </p:txBody>
      </p:sp>
      <p:sp>
        <p:nvSpPr>
          <p:cNvPr id="55" name="Rectangle 54">
            <a:extLst>
              <a:ext uri="{FF2B5EF4-FFF2-40B4-BE49-F238E27FC236}">
                <a16:creationId xmlns:a16="http://schemas.microsoft.com/office/drawing/2014/main" id="{F760BDDA-827A-4F97-B115-2A99B5274F90}"/>
              </a:ext>
            </a:extLst>
          </p:cNvPr>
          <p:cNvSpPr/>
          <p:nvPr/>
        </p:nvSpPr>
        <p:spPr>
          <a:xfrm>
            <a:off x="-11754" y="6210218"/>
            <a:ext cx="8405477" cy="646331"/>
          </a:xfrm>
          <a:prstGeom prst="rect">
            <a:avLst/>
          </a:prstGeom>
        </p:spPr>
        <p:txBody>
          <a:bodyPr wrap="square">
            <a:spAutoFit/>
          </a:bodyPr>
          <a:lstStyle/>
          <a:p>
            <a:pPr marL="228600" indent="-228600">
              <a:buAutoNum type="arabicPeriod"/>
            </a:pPr>
            <a:r>
              <a:rPr lang="en-US" sz="900" dirty="0">
                <a:solidFill>
                  <a:schemeClr val="tx1"/>
                </a:solidFill>
                <a:latin typeface="+mn-lt"/>
              </a:rPr>
              <a:t>Wei, </a:t>
            </a:r>
            <a:r>
              <a:rPr lang="en-US" sz="900" dirty="0" err="1">
                <a:solidFill>
                  <a:schemeClr val="tx1"/>
                </a:solidFill>
                <a:latin typeface="+mn-lt"/>
              </a:rPr>
              <a:t>Liqiong</a:t>
            </a:r>
            <a:r>
              <a:rPr lang="en-US" sz="900" dirty="0">
                <a:solidFill>
                  <a:schemeClr val="tx1"/>
                </a:solidFill>
                <a:latin typeface="+mn-lt"/>
              </a:rPr>
              <a:t>, Juan G. </a:t>
            </a:r>
            <a:r>
              <a:rPr lang="en-US" sz="900" dirty="0" err="1">
                <a:solidFill>
                  <a:schemeClr val="tx1"/>
                </a:solidFill>
                <a:latin typeface="+mn-lt"/>
              </a:rPr>
              <a:t>Alzate</a:t>
            </a:r>
            <a:r>
              <a:rPr lang="en-US" sz="900" dirty="0">
                <a:solidFill>
                  <a:schemeClr val="tx1"/>
                </a:solidFill>
                <a:latin typeface="+mn-lt"/>
              </a:rPr>
              <a:t>, </a:t>
            </a:r>
            <a:r>
              <a:rPr lang="en-US" sz="900" dirty="0" err="1">
                <a:solidFill>
                  <a:schemeClr val="tx1"/>
                </a:solidFill>
                <a:latin typeface="+mn-lt"/>
              </a:rPr>
              <a:t>Umut</a:t>
            </a:r>
            <a:r>
              <a:rPr lang="en-US" sz="900" dirty="0">
                <a:solidFill>
                  <a:schemeClr val="tx1"/>
                </a:solidFill>
                <a:latin typeface="+mn-lt"/>
              </a:rPr>
              <a:t> Arslan, et al. "13.3 A 7Mb STT-MRAM in 22FFL </a:t>
            </a:r>
            <a:r>
              <a:rPr lang="en-US" sz="900" dirty="0" err="1">
                <a:solidFill>
                  <a:schemeClr val="tx1"/>
                </a:solidFill>
                <a:latin typeface="+mn-lt"/>
              </a:rPr>
              <a:t>FinFET</a:t>
            </a:r>
            <a:r>
              <a:rPr lang="en-US" sz="900" dirty="0">
                <a:solidFill>
                  <a:schemeClr val="tx1"/>
                </a:solidFill>
                <a:latin typeface="+mn-lt"/>
              </a:rPr>
              <a:t> Technology with 4ns Read Sensing Time at 0.9 V Using Write-Verify-Write Scheme and Offset-Cancellation Sensing Technique." In </a:t>
            </a:r>
            <a:r>
              <a:rPr lang="en-US" sz="900" i="1" dirty="0">
                <a:solidFill>
                  <a:schemeClr val="tx1"/>
                </a:solidFill>
                <a:latin typeface="+mn-lt"/>
              </a:rPr>
              <a:t>2019 IEEE International Solid-State Circuits Conference-(ISSCC)</a:t>
            </a:r>
            <a:r>
              <a:rPr lang="en-US" sz="900" dirty="0">
                <a:solidFill>
                  <a:schemeClr val="tx1"/>
                </a:solidFill>
                <a:latin typeface="+mn-lt"/>
              </a:rPr>
              <a:t>, pp. 214-216, 2019.</a:t>
            </a:r>
          </a:p>
          <a:p>
            <a:pPr marL="228600" indent="-228600">
              <a:buAutoNum type="arabicPeriod"/>
            </a:pPr>
            <a:r>
              <a:rPr lang="en-US" sz="900" dirty="0">
                <a:solidFill>
                  <a:schemeClr val="tx1"/>
                </a:solidFill>
                <a:latin typeface="+mn-lt"/>
              </a:rPr>
              <a:t>H. Yoda et al., "High-Speed Voltage-Control Spintronics Memory (High-Speed </a:t>
            </a:r>
            <a:r>
              <a:rPr lang="en-US" sz="900" dirty="0" err="1">
                <a:solidFill>
                  <a:schemeClr val="tx1"/>
                </a:solidFill>
                <a:latin typeface="+mn-lt"/>
              </a:rPr>
              <a:t>VoCSM</a:t>
            </a:r>
            <a:r>
              <a:rPr lang="en-US" sz="900" dirty="0">
                <a:solidFill>
                  <a:schemeClr val="tx1"/>
                </a:solidFill>
                <a:latin typeface="+mn-lt"/>
              </a:rPr>
              <a:t>)," 2017 IEEE International Memory Workshop (IMW), Monterey, CA, 2017, pp. 1-4.</a:t>
            </a:r>
          </a:p>
        </p:txBody>
      </p:sp>
      <p:sp>
        <p:nvSpPr>
          <p:cNvPr id="59" name="Rectangle 4">
            <a:extLst>
              <a:ext uri="{FF2B5EF4-FFF2-40B4-BE49-F238E27FC236}">
                <a16:creationId xmlns:a16="http://schemas.microsoft.com/office/drawing/2014/main" id="{174E7636-934C-4F4C-9D9C-E3A3B99FD2D5}"/>
              </a:ext>
            </a:extLst>
          </p:cNvPr>
          <p:cNvSpPr>
            <a:spLocks noChangeArrowheads="1"/>
          </p:cNvSpPr>
          <p:nvPr/>
        </p:nvSpPr>
        <p:spPr bwMode="auto">
          <a:xfrm>
            <a:off x="3495607" y="3610816"/>
            <a:ext cx="618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3200" b="1" dirty="0">
                <a:solidFill>
                  <a:srgbClr val="7FA46C"/>
                </a:solidFill>
                <a:sym typeface="Wingdings" panose="05000000000000000000" pitchFamily="2" charset="2"/>
              </a:rPr>
              <a:t></a:t>
            </a:r>
          </a:p>
        </p:txBody>
      </p:sp>
      <p:sp>
        <p:nvSpPr>
          <p:cNvPr id="16" name="Rectangle 4">
            <a:extLst>
              <a:ext uri="{FF2B5EF4-FFF2-40B4-BE49-F238E27FC236}">
                <a16:creationId xmlns:a16="http://schemas.microsoft.com/office/drawing/2014/main" id="{30F3E18A-BCB7-49DA-91B7-D4365E644C45}"/>
              </a:ext>
            </a:extLst>
          </p:cNvPr>
          <p:cNvSpPr>
            <a:spLocks noChangeArrowheads="1"/>
          </p:cNvSpPr>
          <p:nvPr/>
        </p:nvSpPr>
        <p:spPr bwMode="auto">
          <a:xfrm>
            <a:off x="3495607" y="5437533"/>
            <a:ext cx="618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3200" b="1" dirty="0">
                <a:solidFill>
                  <a:srgbClr val="7FA46C"/>
                </a:solidFill>
                <a:sym typeface="Wingdings" panose="05000000000000000000" pitchFamily="2" charset="2"/>
              </a:rPr>
              <a:t></a:t>
            </a:r>
          </a:p>
        </p:txBody>
      </p:sp>
      <p:sp>
        <p:nvSpPr>
          <p:cNvPr id="18" name="Title 1">
            <a:extLst>
              <a:ext uri="{FF2B5EF4-FFF2-40B4-BE49-F238E27FC236}">
                <a16:creationId xmlns:a16="http://schemas.microsoft.com/office/drawing/2014/main" id="{8C7D42C3-F14F-421B-92C6-130BCCE9FDF7}"/>
              </a:ext>
            </a:extLst>
          </p:cNvPr>
          <p:cNvSpPr txBox="1">
            <a:spLocks/>
          </p:cNvSpPr>
          <p:nvPr/>
        </p:nvSpPr>
        <p:spPr>
          <a:xfrm>
            <a:off x="-48944" y="135508"/>
            <a:ext cx="9144000" cy="982666"/>
          </a:xfrm>
          <a:prstGeom prst="rect">
            <a:avLst/>
          </a:prstGeom>
        </p:spPr>
        <p:txBody>
          <a:bodyPr/>
          <a:lstStyle>
            <a:lvl1pPr algn="l" rtl="0" eaLnBrk="0" fontAlgn="base" hangingPunct="0">
              <a:lnSpc>
                <a:spcPct val="87000"/>
              </a:lnSpc>
              <a:spcBef>
                <a:spcPct val="0"/>
              </a:spcBef>
              <a:spcAft>
                <a:spcPct val="0"/>
              </a:spcAft>
              <a:defRPr sz="2800" b="1">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100000"/>
              </a:lnSpc>
              <a:spcAft>
                <a:spcPts val="1200"/>
              </a:spcAft>
            </a:pPr>
            <a:r>
              <a:rPr lang="en-US" sz="2100" kern="0" dirty="0">
                <a:latin typeface="Arial Black" panose="020B0A04020102020204" pitchFamily="34" charset="0"/>
              </a:rPr>
              <a:t>Spin Devices in Reconfigurable Fabrics</a:t>
            </a:r>
            <a:br>
              <a:rPr lang="en-US" sz="2100" kern="0" dirty="0">
                <a:latin typeface="Arial Black" panose="020B0A04020102020204" pitchFamily="34" charset="0"/>
              </a:rPr>
            </a:br>
            <a:r>
              <a:rPr lang="en-US" sz="1800" kern="0" dirty="0">
                <a:latin typeface="+mn-lt"/>
              </a:rPr>
              <a:t>Time &amp; Space Co-design of Digital, Analog, Storage</a:t>
            </a:r>
            <a:endParaRPr lang="en-US" sz="2000" kern="0" dirty="0">
              <a:latin typeface="+mn-lt"/>
            </a:endParaRPr>
          </a:p>
        </p:txBody>
      </p:sp>
      <p:pic>
        <p:nvPicPr>
          <p:cNvPr id="2" name="Picture 1">
            <a:extLst>
              <a:ext uri="{FF2B5EF4-FFF2-40B4-BE49-F238E27FC236}">
                <a16:creationId xmlns:a16="http://schemas.microsoft.com/office/drawing/2014/main" id="{14E667AF-0635-4052-8255-3AC872D7DAC8}"/>
              </a:ext>
            </a:extLst>
          </p:cNvPr>
          <p:cNvPicPr>
            <a:picLocks noChangeAspect="1"/>
          </p:cNvPicPr>
          <p:nvPr/>
        </p:nvPicPr>
        <p:blipFill rotWithShape="1">
          <a:blip r:embed="rId4"/>
          <a:srcRect l="24296" t="3148" r="24434"/>
          <a:stretch/>
        </p:blipFill>
        <p:spPr>
          <a:xfrm>
            <a:off x="7681099" y="3690078"/>
            <a:ext cx="1128392" cy="1413036"/>
          </a:xfrm>
          <a:prstGeom prst="rect">
            <a:avLst/>
          </a:prstGeom>
        </p:spPr>
      </p:pic>
      <p:pic>
        <p:nvPicPr>
          <p:cNvPr id="3" name="Picture 2">
            <a:extLst>
              <a:ext uri="{FF2B5EF4-FFF2-40B4-BE49-F238E27FC236}">
                <a16:creationId xmlns:a16="http://schemas.microsoft.com/office/drawing/2014/main" id="{D62214B5-3891-4D85-8A69-B6D861D48ED6}"/>
              </a:ext>
            </a:extLst>
          </p:cNvPr>
          <p:cNvPicPr>
            <a:picLocks noChangeAspect="1"/>
          </p:cNvPicPr>
          <p:nvPr/>
        </p:nvPicPr>
        <p:blipFill>
          <a:blip r:embed="rId5"/>
          <a:stretch>
            <a:fillRect/>
          </a:stretch>
        </p:blipFill>
        <p:spPr>
          <a:xfrm>
            <a:off x="7419423" y="5128775"/>
            <a:ext cx="1651744" cy="931045"/>
          </a:xfrm>
          <a:prstGeom prst="rect">
            <a:avLst/>
          </a:prstGeom>
        </p:spPr>
      </p:pic>
      <p:sp>
        <p:nvSpPr>
          <p:cNvPr id="4" name="Rectangle 3">
            <a:extLst>
              <a:ext uri="{FF2B5EF4-FFF2-40B4-BE49-F238E27FC236}">
                <a16:creationId xmlns:a16="http://schemas.microsoft.com/office/drawing/2014/main" id="{4100E8A2-3120-4F55-BEF8-D678783C43FE}"/>
              </a:ext>
            </a:extLst>
          </p:cNvPr>
          <p:cNvSpPr/>
          <p:nvPr/>
        </p:nvSpPr>
        <p:spPr>
          <a:xfrm>
            <a:off x="7612192" y="3430396"/>
            <a:ext cx="1296184" cy="276999"/>
          </a:xfrm>
          <a:prstGeom prst="rect">
            <a:avLst/>
          </a:prstGeom>
        </p:spPr>
        <p:txBody>
          <a:bodyPr wrap="square">
            <a:spAutoFit/>
          </a:bodyPr>
          <a:lstStyle/>
          <a:p>
            <a:r>
              <a:rPr lang="en-US" sz="600" dirty="0">
                <a:solidFill>
                  <a:schemeClr val="tx1"/>
                </a:solidFill>
              </a:rPr>
              <a:t>https://www.theregister.co.uk/2019/03/08/samsung_mram/</a:t>
            </a:r>
          </a:p>
        </p:txBody>
      </p:sp>
      <p:sp>
        <p:nvSpPr>
          <p:cNvPr id="25" name="Rectangle 4">
            <a:extLst>
              <a:ext uri="{FF2B5EF4-FFF2-40B4-BE49-F238E27FC236}">
                <a16:creationId xmlns:a16="http://schemas.microsoft.com/office/drawing/2014/main" id="{65D81B2E-CE89-4009-BF03-E5887F7F4D06}"/>
              </a:ext>
            </a:extLst>
          </p:cNvPr>
          <p:cNvSpPr>
            <a:spLocks noChangeArrowheads="1"/>
          </p:cNvSpPr>
          <p:nvPr/>
        </p:nvSpPr>
        <p:spPr bwMode="auto">
          <a:xfrm>
            <a:off x="3495607" y="4745800"/>
            <a:ext cx="618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200">
                <a:solidFill>
                  <a:schemeClr val="tx1"/>
                </a:solidFill>
                <a:latin typeface="Arial" panose="020B0604020202020204" pitchFamily="34" charset="0"/>
              </a:defRPr>
            </a:lvl1pPr>
            <a:lvl2pPr marL="742950" indent="-285750" algn="ctr">
              <a:defRPr sz="2200">
                <a:solidFill>
                  <a:schemeClr val="tx1"/>
                </a:solidFill>
                <a:latin typeface="Arial" panose="020B0604020202020204" pitchFamily="34" charset="0"/>
              </a:defRPr>
            </a:lvl2pPr>
            <a:lvl3pPr marL="1143000" indent="-228600" algn="ctr">
              <a:defRPr sz="2200">
                <a:solidFill>
                  <a:schemeClr val="tx1"/>
                </a:solidFill>
                <a:latin typeface="Arial" panose="020B0604020202020204" pitchFamily="34" charset="0"/>
              </a:defRPr>
            </a:lvl3pPr>
            <a:lvl4pPr marL="1600200" indent="-228600" algn="ctr">
              <a:defRPr sz="2200">
                <a:solidFill>
                  <a:schemeClr val="tx1"/>
                </a:solidFill>
                <a:latin typeface="Arial" panose="020B0604020202020204" pitchFamily="34" charset="0"/>
              </a:defRPr>
            </a:lvl4pPr>
            <a:lvl5pPr marL="2057400" indent="-228600" algn="ctr">
              <a:defRPr sz="2200">
                <a:solidFill>
                  <a:schemeClr val="tx1"/>
                </a:solidFill>
                <a:latin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defRPr>
            </a:lvl9pPr>
          </a:lstStyle>
          <a:p>
            <a:r>
              <a:rPr lang="en-US" sz="3200" b="1" dirty="0">
                <a:solidFill>
                  <a:srgbClr val="7FA46C"/>
                </a:solidFill>
                <a:sym typeface="Wingdings" panose="05000000000000000000" pitchFamily="2" charset="2"/>
              </a:rPr>
              <a:t></a:t>
            </a:r>
          </a:p>
        </p:txBody>
      </p:sp>
      <p:sp>
        <p:nvSpPr>
          <p:cNvPr id="6" name="Rectangle 5">
            <a:extLst>
              <a:ext uri="{FF2B5EF4-FFF2-40B4-BE49-F238E27FC236}">
                <a16:creationId xmlns:a16="http://schemas.microsoft.com/office/drawing/2014/main" id="{5AF282B8-4569-493A-9022-727FE70C76F2}"/>
              </a:ext>
            </a:extLst>
          </p:cNvPr>
          <p:cNvSpPr/>
          <p:nvPr/>
        </p:nvSpPr>
        <p:spPr>
          <a:xfrm>
            <a:off x="7624025" y="5987139"/>
            <a:ext cx="1287349" cy="276999"/>
          </a:xfrm>
          <a:prstGeom prst="rect">
            <a:avLst/>
          </a:prstGeom>
        </p:spPr>
        <p:txBody>
          <a:bodyPr wrap="square">
            <a:spAutoFit/>
          </a:bodyPr>
          <a:lstStyle/>
          <a:p>
            <a:r>
              <a:rPr lang="en-US" sz="600" dirty="0">
                <a:solidFill>
                  <a:schemeClr val="tx1"/>
                </a:solidFill>
              </a:rPr>
              <a:t>https://www.everspin.com/spin-transfer-torque-mram-products</a:t>
            </a:r>
          </a:p>
        </p:txBody>
      </p:sp>
      <p:sp>
        <p:nvSpPr>
          <p:cNvPr id="21" name="Rectangle 20">
            <a:extLst>
              <a:ext uri="{FF2B5EF4-FFF2-40B4-BE49-F238E27FC236}">
                <a16:creationId xmlns:a16="http://schemas.microsoft.com/office/drawing/2014/main" id="{A96718DF-4579-404F-97FF-EA8B8006134F}"/>
              </a:ext>
            </a:extLst>
          </p:cNvPr>
          <p:cNvSpPr/>
          <p:nvPr/>
        </p:nvSpPr>
        <p:spPr>
          <a:xfrm>
            <a:off x="3838136" y="3622352"/>
            <a:ext cx="3910978" cy="2308324"/>
          </a:xfrm>
          <a:prstGeom prst="rect">
            <a:avLst/>
          </a:prstGeom>
        </p:spPr>
        <p:txBody>
          <a:bodyPr wrap="square">
            <a:spAutoFit/>
          </a:bodyPr>
          <a:lstStyle/>
          <a:p>
            <a:pPr marL="114300">
              <a:spcAft>
                <a:spcPts val="0"/>
              </a:spcAft>
            </a:pPr>
            <a:r>
              <a:rPr lang="en-US" sz="1600" dirty="0">
                <a:solidFill>
                  <a:schemeClr val="tx1"/>
                </a:solidFill>
                <a:latin typeface="Arial"/>
              </a:rPr>
              <a:t>Intel now delivering embedded MRAM (</a:t>
            </a:r>
            <a:r>
              <a:rPr lang="en-US" sz="1600" dirty="0" err="1">
                <a:solidFill>
                  <a:schemeClr val="tx1"/>
                </a:solidFill>
                <a:latin typeface="Arial"/>
              </a:rPr>
              <a:t>eMRAM</a:t>
            </a:r>
            <a:r>
              <a:rPr lang="en-US" sz="1600" dirty="0">
                <a:solidFill>
                  <a:schemeClr val="tx1"/>
                </a:solidFill>
                <a:latin typeface="Arial"/>
              </a:rPr>
              <a:t>) in a 1T1MTJ architecture in conjunction with their 22-nm </a:t>
            </a:r>
            <a:r>
              <a:rPr lang="en-US" sz="1600" dirty="0" err="1">
                <a:solidFill>
                  <a:schemeClr val="tx1"/>
                </a:solidFill>
                <a:latin typeface="Arial"/>
              </a:rPr>
              <a:t>FinFET</a:t>
            </a:r>
            <a:r>
              <a:rPr lang="en-US" sz="1600" dirty="0">
                <a:solidFill>
                  <a:schemeClr val="tx1"/>
                </a:solidFill>
                <a:latin typeface="Arial"/>
              </a:rPr>
              <a:t> technology libraries</a:t>
            </a:r>
            <a:r>
              <a:rPr lang="en-US" sz="1600" baseline="30000" dirty="0">
                <a:solidFill>
                  <a:schemeClr val="tx1"/>
                </a:solidFill>
                <a:latin typeface="Arial"/>
              </a:rPr>
              <a:t>1</a:t>
            </a:r>
          </a:p>
          <a:p>
            <a:pPr marL="114300">
              <a:spcAft>
                <a:spcPts val="0"/>
              </a:spcAft>
            </a:pPr>
            <a:endParaRPr lang="en-US" sz="1600" dirty="0">
              <a:solidFill>
                <a:schemeClr val="tx1"/>
              </a:solidFill>
              <a:latin typeface="Arial"/>
            </a:endParaRPr>
          </a:p>
          <a:p>
            <a:pPr marL="114300">
              <a:spcAft>
                <a:spcPts val="0"/>
              </a:spcAft>
            </a:pPr>
            <a:r>
              <a:rPr lang="en-US" sz="1600" dirty="0" err="1">
                <a:solidFill>
                  <a:schemeClr val="tx1"/>
                </a:solidFill>
                <a:latin typeface="Arial"/>
              </a:rPr>
              <a:t>Everspin</a:t>
            </a:r>
            <a:r>
              <a:rPr lang="en-US" sz="1600" dirty="0">
                <a:solidFill>
                  <a:schemeClr val="tx1"/>
                </a:solidFill>
                <a:latin typeface="Arial"/>
              </a:rPr>
              <a:t> &amp; IBM MTJ-based SSD and DRAM replacement products available</a:t>
            </a:r>
          </a:p>
          <a:p>
            <a:pPr marL="114300">
              <a:spcAft>
                <a:spcPts val="0"/>
              </a:spcAft>
            </a:pPr>
            <a:endParaRPr lang="en-US" sz="1600" dirty="0">
              <a:solidFill>
                <a:schemeClr val="tx1"/>
              </a:solidFill>
              <a:latin typeface="Arial"/>
            </a:endParaRPr>
          </a:p>
          <a:p>
            <a:pPr marL="114300">
              <a:spcAft>
                <a:spcPts val="0"/>
              </a:spcAft>
            </a:pPr>
            <a:r>
              <a:rPr lang="en-US" sz="1600" dirty="0">
                <a:solidFill>
                  <a:schemeClr val="tx1"/>
                </a:solidFill>
                <a:latin typeface="Arial"/>
              </a:rPr>
              <a:t>Toshiba is fabricating SHE-MTJ</a:t>
            </a:r>
            <a:r>
              <a:rPr lang="en-US" sz="1600" baseline="30000" dirty="0">
                <a:solidFill>
                  <a:schemeClr val="tx1"/>
                </a:solidFill>
                <a:latin typeface="Arial"/>
              </a:rPr>
              <a:t>2</a:t>
            </a:r>
          </a:p>
        </p:txBody>
      </p:sp>
    </p:spTree>
    <p:extLst>
      <p:ext uri="{BB962C8B-B14F-4D97-AF65-F5344CB8AC3E}">
        <p14:creationId xmlns:p14="http://schemas.microsoft.com/office/powerpoint/2010/main" val="9565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0">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2" grpId="0"/>
      <p:bldP spid="53" grpId="0"/>
      <p:bldP spid="54" grpId="0"/>
      <p:bldP spid="55" grpId="0"/>
      <p:bldP spid="59" grpId="0"/>
      <p:bldP spid="16" grpId="0"/>
      <p:bldP spid="4" grpId="0"/>
      <p:bldP spid="25" grpId="0"/>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65EACC-D6E6-4F62-AF84-05C5EA8A0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944655"/>
            <a:ext cx="4461265" cy="3622681"/>
          </a:xfrm>
          <a:prstGeom prst="rect">
            <a:avLst/>
          </a:prstGeom>
        </p:spPr>
      </p:pic>
      <p:sp>
        <p:nvSpPr>
          <p:cNvPr id="25" name="TextBox 24">
            <a:extLst>
              <a:ext uri="{FF2B5EF4-FFF2-40B4-BE49-F238E27FC236}">
                <a16:creationId xmlns:a16="http://schemas.microsoft.com/office/drawing/2014/main" id="{371C88AD-4AB7-4AD8-9317-9E6474DA3C34}"/>
              </a:ext>
            </a:extLst>
          </p:cNvPr>
          <p:cNvSpPr txBox="1"/>
          <p:nvPr/>
        </p:nvSpPr>
        <p:spPr>
          <a:xfrm>
            <a:off x="395992" y="992456"/>
            <a:ext cx="8352016" cy="1984005"/>
          </a:xfrm>
          <a:prstGeom prst="rect">
            <a:avLst/>
          </a:prstGeom>
          <a:noFill/>
        </p:spPr>
        <p:txBody>
          <a:bodyPr wrap="square" rtlCol="0">
            <a:spAutoFit/>
          </a:bodyPr>
          <a:lstStyle/>
          <a:p>
            <a:pPr marL="63500" lvl="1">
              <a:lnSpc>
                <a:spcPct val="114000"/>
              </a:lnSpc>
              <a:spcBef>
                <a:spcPts val="0"/>
              </a:spcBef>
              <a:spcAft>
                <a:spcPts val="600"/>
              </a:spcAft>
              <a:buClr>
                <a:schemeClr val="tx1"/>
              </a:buClr>
              <a:buSzPct val="120000"/>
            </a:pPr>
            <a:r>
              <a:rPr lang="en-US" sz="1600" b="1" dirty="0">
                <a:solidFill>
                  <a:schemeClr val="accent2"/>
                </a:solidFill>
              </a:rPr>
              <a:t>Voltage-Controlled Magnetic Anisotropy Magnetic Tunnel Junction (VCMA-MTJ) AIQ</a:t>
            </a:r>
            <a:endParaRPr lang="en-US" sz="1600" dirty="0">
              <a:solidFill>
                <a:schemeClr val="tx1"/>
              </a:solidFill>
            </a:endParaRPr>
          </a:p>
          <a:p>
            <a:pPr marL="280988" lvl="2" indent="-225425">
              <a:lnSpc>
                <a:spcPct val="114000"/>
              </a:lnSpc>
              <a:spcBef>
                <a:spcPts val="0"/>
              </a:spcBef>
              <a:spcAft>
                <a:spcPts val="600"/>
              </a:spcAft>
              <a:buClr>
                <a:schemeClr val="tx1"/>
              </a:buClr>
              <a:buSzPct val="100000"/>
              <a:buFont typeface="+mj-lt"/>
              <a:buAutoNum type="arabicParenR"/>
            </a:pPr>
            <a:r>
              <a:rPr lang="en-US" sz="1600" b="1" kern="0" dirty="0">
                <a:solidFill>
                  <a:schemeClr val="tx1"/>
                </a:solidFill>
              </a:rPr>
              <a:t>During Reset step:</a:t>
            </a:r>
            <a:r>
              <a:rPr lang="en-US" sz="1600" kern="0" dirty="0">
                <a:solidFill>
                  <a:schemeClr val="tx1"/>
                </a:solidFill>
              </a:rPr>
              <a:t> all active VCMA-MTJs are reset to Parallel state</a:t>
            </a:r>
          </a:p>
          <a:p>
            <a:pPr marL="280988" lvl="2" indent="-225425">
              <a:lnSpc>
                <a:spcPct val="114000"/>
              </a:lnSpc>
              <a:spcBef>
                <a:spcPts val="0"/>
              </a:spcBef>
              <a:spcAft>
                <a:spcPts val="600"/>
              </a:spcAft>
              <a:buClr>
                <a:schemeClr val="tx1"/>
              </a:buClr>
              <a:buSzPct val="100000"/>
              <a:buFont typeface="+mj-lt"/>
              <a:buAutoNum type="arabicParenR"/>
            </a:pPr>
            <a:r>
              <a:rPr lang="en-US" sz="1600" b="1" kern="0" dirty="0">
                <a:solidFill>
                  <a:schemeClr val="tx1"/>
                </a:solidFill>
              </a:rPr>
              <a:t>During Sampling step:</a:t>
            </a:r>
            <a:r>
              <a:rPr lang="en-US" sz="1600" kern="0" dirty="0">
                <a:solidFill>
                  <a:schemeClr val="tx1"/>
                </a:solidFill>
              </a:rPr>
              <a:t> based on determined SR and QR, first bias voltage, </a:t>
            </a:r>
            <a:r>
              <a:rPr lang="en-US" sz="1600" kern="0" dirty="0" err="1">
                <a:solidFill>
                  <a:schemeClr val="tx1"/>
                </a:solidFill>
              </a:rPr>
              <a:t>V</a:t>
            </a:r>
            <a:r>
              <a:rPr lang="en-US" sz="1600" kern="0" baseline="-25000" dirty="0" err="1">
                <a:solidFill>
                  <a:schemeClr val="tx1"/>
                </a:solidFill>
              </a:rPr>
              <a:t>b</a:t>
            </a:r>
            <a:r>
              <a:rPr lang="en-US" sz="1600" kern="0" dirty="0">
                <a:solidFill>
                  <a:schemeClr val="tx1"/>
                </a:solidFill>
              </a:rPr>
              <a:t>, is applied across the active VCMA-MTJs to modify energy barrier followed by analog input, e(t), to write into the active VCMA-MTJs</a:t>
            </a:r>
          </a:p>
          <a:p>
            <a:pPr marL="280988" lvl="2" indent="-225425">
              <a:lnSpc>
                <a:spcPct val="114000"/>
              </a:lnSpc>
              <a:spcBef>
                <a:spcPts val="0"/>
              </a:spcBef>
              <a:spcAft>
                <a:spcPts val="600"/>
              </a:spcAft>
              <a:buClr>
                <a:schemeClr val="tx1"/>
              </a:buClr>
              <a:buSzPct val="100000"/>
              <a:buFont typeface="+mj-lt"/>
              <a:buAutoNum type="arabicParenR"/>
            </a:pPr>
            <a:r>
              <a:rPr lang="en-US" sz="1600" b="1" kern="0" dirty="0">
                <a:solidFill>
                  <a:schemeClr val="tx1"/>
                </a:solidFill>
              </a:rPr>
              <a:t>During Read step:</a:t>
            </a:r>
            <a:r>
              <a:rPr lang="en-US" sz="1600" kern="0" dirty="0">
                <a:solidFill>
                  <a:schemeClr val="tx1"/>
                </a:solidFill>
              </a:rPr>
              <a:t> use a sense amplifier to read data stored in each VCMA-MTJ</a:t>
            </a:r>
            <a:endParaRPr lang="en-US" sz="1600" dirty="0">
              <a:solidFill>
                <a:schemeClr val="tx1"/>
              </a:solidFill>
            </a:endParaRPr>
          </a:p>
        </p:txBody>
      </p:sp>
      <p:pic>
        <p:nvPicPr>
          <p:cNvPr id="6" name="Picture 5">
            <a:extLst>
              <a:ext uri="{FF2B5EF4-FFF2-40B4-BE49-F238E27FC236}">
                <a16:creationId xmlns:a16="http://schemas.microsoft.com/office/drawing/2014/main" id="{E88D3526-2996-47C7-A95B-22FD0E769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523" y="3353871"/>
            <a:ext cx="2163738" cy="1111325"/>
          </a:xfrm>
          <a:prstGeom prst="rect">
            <a:avLst/>
          </a:prstGeom>
        </p:spPr>
      </p:pic>
      <p:pic>
        <p:nvPicPr>
          <p:cNvPr id="3" name="Picture 2">
            <a:extLst>
              <a:ext uri="{FF2B5EF4-FFF2-40B4-BE49-F238E27FC236}">
                <a16:creationId xmlns:a16="http://schemas.microsoft.com/office/drawing/2014/main" id="{6606877D-C07A-4069-AE98-E579DBE148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5266" y="4395746"/>
            <a:ext cx="2000251" cy="2108090"/>
          </a:xfrm>
          <a:prstGeom prst="rect">
            <a:avLst/>
          </a:prstGeom>
        </p:spPr>
      </p:pic>
      <p:sp>
        <p:nvSpPr>
          <p:cNvPr id="11" name="Title 1">
            <a:extLst>
              <a:ext uri="{FF2B5EF4-FFF2-40B4-BE49-F238E27FC236}">
                <a16:creationId xmlns:a16="http://schemas.microsoft.com/office/drawing/2014/main" id="{B26909E3-DF80-42D5-BE42-E075DFB90E5C}"/>
              </a:ext>
            </a:extLst>
          </p:cNvPr>
          <p:cNvSpPr txBox="1">
            <a:spLocks/>
          </p:cNvSpPr>
          <p:nvPr/>
        </p:nvSpPr>
        <p:spPr>
          <a:xfrm>
            <a:off x="0" y="109129"/>
            <a:ext cx="9144000" cy="558393"/>
          </a:xfrm>
          <a:prstGeom prst="rect">
            <a:avLst/>
          </a:prstGeom>
        </p:spPr>
        <p:txBody>
          <a:bodyPr anchor="t"/>
          <a:lstStyle>
            <a:lvl1pPr algn="l" rtl="0" eaLnBrk="0" fontAlgn="base" hangingPunct="0">
              <a:lnSpc>
                <a:spcPct val="87000"/>
              </a:lnSpc>
              <a:spcBef>
                <a:spcPct val="0"/>
              </a:spcBef>
              <a:spcAft>
                <a:spcPct val="0"/>
              </a:spcAft>
              <a:defRPr sz="4000" b="1" cap="all">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95000"/>
              </a:lnSpc>
            </a:pPr>
            <a:r>
              <a:rPr lang="en-US" sz="2000" cap="none" dirty="0">
                <a:latin typeface="Arial Black" panose="020B0A04020102020204" pitchFamily="34" charset="0"/>
              </a:rPr>
              <a:t>My Proposed Approach</a:t>
            </a:r>
          </a:p>
          <a:p>
            <a:pPr algn="ctr">
              <a:lnSpc>
                <a:spcPct val="95000"/>
              </a:lnSpc>
            </a:pPr>
            <a:r>
              <a:rPr lang="en-US" sz="1800" cap="none" dirty="0">
                <a:latin typeface="+mn-lt"/>
              </a:rPr>
              <a:t>Adaptive Intermittent Quantizer (AIQ) Circuit Design</a:t>
            </a:r>
            <a:r>
              <a:rPr lang="en-US" sz="1800" cap="none" baseline="30000" dirty="0">
                <a:latin typeface="+mn-lt"/>
              </a:rPr>
              <a:t>1,2</a:t>
            </a:r>
            <a:endParaRPr lang="en-US" sz="2000" cap="none" baseline="30000" dirty="0">
              <a:latin typeface="+mn-lt"/>
            </a:endParaRPr>
          </a:p>
          <a:p>
            <a:pPr algn="ctr">
              <a:lnSpc>
                <a:spcPct val="95000"/>
              </a:lnSpc>
            </a:pPr>
            <a:endParaRPr lang="en-US" sz="2400" cap="none" dirty="0">
              <a:latin typeface="Arial Black" panose="020B0A04020102020204" pitchFamily="34" charset="0"/>
            </a:endParaRPr>
          </a:p>
        </p:txBody>
      </p:sp>
      <p:sp>
        <p:nvSpPr>
          <p:cNvPr id="10" name="TextBox 9">
            <a:extLst>
              <a:ext uri="{FF2B5EF4-FFF2-40B4-BE49-F238E27FC236}">
                <a16:creationId xmlns:a16="http://schemas.microsoft.com/office/drawing/2014/main" id="{66E29106-4890-4E1C-9753-12338ED22681}"/>
              </a:ext>
            </a:extLst>
          </p:cNvPr>
          <p:cNvSpPr txBox="1"/>
          <p:nvPr/>
        </p:nvSpPr>
        <p:spPr>
          <a:xfrm>
            <a:off x="0" y="6430519"/>
            <a:ext cx="6626831" cy="394852"/>
          </a:xfrm>
          <a:prstGeom prst="rect">
            <a:avLst/>
          </a:prstGeom>
          <a:noFill/>
        </p:spPr>
        <p:txBody>
          <a:bodyPr wrap="square" rtlCol="0">
            <a:spAutoFit/>
          </a:bodyPr>
          <a:lstStyle/>
          <a:p>
            <a:pPr marL="111125" lvl="1">
              <a:lnSpc>
                <a:spcPct val="114000"/>
              </a:lnSpc>
              <a:spcBef>
                <a:spcPts val="0"/>
              </a:spcBef>
              <a:spcAft>
                <a:spcPts val="600"/>
              </a:spcAft>
              <a:buClr>
                <a:schemeClr val="tx1"/>
              </a:buClr>
              <a:buSzPct val="120000"/>
            </a:pPr>
            <a:r>
              <a:rPr lang="en-US" sz="900" kern="0" dirty="0">
                <a:solidFill>
                  <a:schemeClr val="tx1"/>
                </a:solidFill>
              </a:rPr>
              <a:t>1. S. Salehi, M. Mashhadi, A. Zaeemzadeh, N. Rahnavard, and R. F. DeMara, IEEE JETCAS-2018</a:t>
            </a:r>
            <a:br>
              <a:rPr lang="en-US" sz="900" kern="0" dirty="0">
                <a:solidFill>
                  <a:schemeClr val="tx1"/>
                </a:solidFill>
              </a:rPr>
            </a:br>
            <a:r>
              <a:rPr lang="en-US" sz="900" kern="0" dirty="0">
                <a:solidFill>
                  <a:schemeClr val="tx1"/>
                </a:solidFill>
              </a:rPr>
              <a:t>2. This work is funded by NSF-ECCS #1810256</a:t>
            </a:r>
          </a:p>
        </p:txBody>
      </p:sp>
    </p:spTree>
    <p:extLst>
      <p:ext uri="{BB962C8B-B14F-4D97-AF65-F5344CB8AC3E}">
        <p14:creationId xmlns:p14="http://schemas.microsoft.com/office/powerpoint/2010/main" val="3738491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71C88AD-4AB7-4AD8-9317-9E6474DA3C34}"/>
              </a:ext>
            </a:extLst>
          </p:cNvPr>
          <p:cNvSpPr txBox="1"/>
          <p:nvPr/>
        </p:nvSpPr>
        <p:spPr>
          <a:xfrm>
            <a:off x="86922" y="1077944"/>
            <a:ext cx="5014166" cy="5022016"/>
          </a:xfrm>
          <a:prstGeom prst="rect">
            <a:avLst/>
          </a:prstGeom>
          <a:noFill/>
        </p:spPr>
        <p:txBody>
          <a:bodyPr wrap="square" rtlCol="0">
            <a:spAutoFit/>
          </a:bodyPr>
          <a:lstStyle/>
          <a:p>
            <a:pPr marL="63500" lvl="1">
              <a:lnSpc>
                <a:spcPct val="114000"/>
              </a:lnSpc>
              <a:spcBef>
                <a:spcPts val="0"/>
              </a:spcBef>
              <a:spcAft>
                <a:spcPts val="600"/>
              </a:spcAft>
              <a:buClr>
                <a:schemeClr val="tx1"/>
              </a:buClr>
              <a:buSzPct val="120000"/>
            </a:pPr>
            <a:r>
              <a:rPr lang="en-US" sz="1600" b="1" dirty="0">
                <a:solidFill>
                  <a:schemeClr val="accent2"/>
                </a:solidFill>
              </a:rPr>
              <a:t>Functionalities of proposed Simulation Framework:</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Proposed Interactive Simulator provides a Graphical User Interface (GUI) that allows for the modification and insertion of values for Spin-ADC simulations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Default parameter values reflect  simulation cases used in [S. Salehi, et al., 2018]</a:t>
            </a:r>
            <a:r>
              <a:rPr lang="en-US" sz="1600" baseline="30000" dirty="0">
                <a:solidFill>
                  <a:schemeClr val="tx1"/>
                </a:solidFill>
              </a:rPr>
              <a:t>2</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Vary device parameters for running different simulations with different scenarios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Run option that compiles all parameters and simulation options to display simulation results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Simulation results are displayed in a different GUI window displaying different characteristics</a:t>
            </a:r>
          </a:p>
          <a:p>
            <a:pPr marL="349250" lvl="1" indent="-285750">
              <a:lnSpc>
                <a:spcPct val="114000"/>
              </a:lnSpc>
              <a:spcBef>
                <a:spcPts val="0"/>
              </a:spcBef>
              <a:spcAft>
                <a:spcPts val="600"/>
              </a:spcAft>
              <a:buClr>
                <a:schemeClr val="tx1"/>
              </a:buClr>
              <a:buSzPct val="120000"/>
              <a:buFont typeface="Wingdings" panose="05000000000000000000" pitchFamily="2" charset="2"/>
              <a:buChar char="§"/>
            </a:pPr>
            <a:r>
              <a:rPr lang="en-US" sz="1600" dirty="0">
                <a:solidFill>
                  <a:schemeClr val="tx1"/>
                </a:solidFill>
              </a:rPr>
              <a:t>Help option that redirects to various educational resources site for more information</a:t>
            </a:r>
          </a:p>
        </p:txBody>
      </p:sp>
      <p:sp>
        <p:nvSpPr>
          <p:cNvPr id="11" name="Title 1">
            <a:extLst>
              <a:ext uri="{FF2B5EF4-FFF2-40B4-BE49-F238E27FC236}">
                <a16:creationId xmlns:a16="http://schemas.microsoft.com/office/drawing/2014/main" id="{B26909E3-DF80-42D5-BE42-E075DFB90E5C}"/>
              </a:ext>
            </a:extLst>
          </p:cNvPr>
          <p:cNvSpPr txBox="1">
            <a:spLocks/>
          </p:cNvSpPr>
          <p:nvPr/>
        </p:nvSpPr>
        <p:spPr>
          <a:xfrm>
            <a:off x="0" y="109129"/>
            <a:ext cx="9144000" cy="558393"/>
          </a:xfrm>
          <a:prstGeom prst="rect">
            <a:avLst/>
          </a:prstGeom>
        </p:spPr>
        <p:txBody>
          <a:bodyPr anchor="t"/>
          <a:lstStyle>
            <a:lvl1pPr algn="l" rtl="0" eaLnBrk="0" fontAlgn="base" hangingPunct="0">
              <a:lnSpc>
                <a:spcPct val="87000"/>
              </a:lnSpc>
              <a:spcBef>
                <a:spcPct val="0"/>
              </a:spcBef>
              <a:spcAft>
                <a:spcPct val="0"/>
              </a:spcAft>
              <a:defRPr sz="4000" b="1" cap="all">
                <a:solidFill>
                  <a:schemeClr val="tx1"/>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a:lstStyle>
          <a:p>
            <a:pPr algn="ctr">
              <a:lnSpc>
                <a:spcPct val="95000"/>
              </a:lnSpc>
            </a:pPr>
            <a:r>
              <a:rPr lang="en-US" sz="2000" cap="none" dirty="0">
                <a:latin typeface="Arial Black" panose="020B0A04020102020204" pitchFamily="34" charset="0"/>
              </a:rPr>
              <a:t>My Proposed Approach</a:t>
            </a:r>
          </a:p>
          <a:p>
            <a:pPr algn="ctr">
              <a:lnSpc>
                <a:spcPct val="95000"/>
              </a:lnSpc>
            </a:pPr>
            <a:r>
              <a:rPr lang="en-US" sz="1800" cap="none" dirty="0">
                <a:latin typeface="+mn-lt"/>
              </a:rPr>
              <a:t>AIQ Simulation Framework</a:t>
            </a:r>
            <a:r>
              <a:rPr lang="en-US" sz="1800" cap="none" baseline="30000" dirty="0">
                <a:latin typeface="+mn-lt"/>
              </a:rPr>
              <a:t>1,2,3</a:t>
            </a:r>
            <a:endParaRPr lang="en-US" sz="2000" cap="none" baseline="30000" dirty="0">
              <a:latin typeface="+mn-lt"/>
            </a:endParaRPr>
          </a:p>
          <a:p>
            <a:pPr algn="ctr">
              <a:lnSpc>
                <a:spcPct val="95000"/>
              </a:lnSpc>
            </a:pPr>
            <a:endParaRPr lang="en-US" sz="2400" cap="none" dirty="0">
              <a:latin typeface="Arial Black" panose="020B0A04020102020204" pitchFamily="34" charset="0"/>
            </a:endParaRPr>
          </a:p>
        </p:txBody>
      </p:sp>
      <p:sp>
        <p:nvSpPr>
          <p:cNvPr id="10" name="TextBox 9">
            <a:extLst>
              <a:ext uri="{FF2B5EF4-FFF2-40B4-BE49-F238E27FC236}">
                <a16:creationId xmlns:a16="http://schemas.microsoft.com/office/drawing/2014/main" id="{66E29106-4890-4E1C-9753-12338ED22681}"/>
              </a:ext>
            </a:extLst>
          </p:cNvPr>
          <p:cNvSpPr txBox="1"/>
          <p:nvPr/>
        </p:nvSpPr>
        <p:spPr>
          <a:xfrm>
            <a:off x="0" y="6254052"/>
            <a:ext cx="6626831" cy="552715"/>
          </a:xfrm>
          <a:prstGeom prst="rect">
            <a:avLst/>
          </a:prstGeom>
          <a:noFill/>
        </p:spPr>
        <p:txBody>
          <a:bodyPr wrap="square" rtlCol="0">
            <a:spAutoFit/>
          </a:bodyPr>
          <a:lstStyle/>
          <a:p>
            <a:pPr marL="111125" lvl="1">
              <a:lnSpc>
                <a:spcPct val="114000"/>
              </a:lnSpc>
              <a:spcBef>
                <a:spcPts val="0"/>
              </a:spcBef>
              <a:spcAft>
                <a:spcPts val="600"/>
              </a:spcAft>
              <a:buClr>
                <a:schemeClr val="tx1"/>
              </a:buClr>
              <a:buSzPct val="120000"/>
            </a:pPr>
            <a:r>
              <a:rPr lang="en-US" sz="900" kern="0" dirty="0">
                <a:solidFill>
                  <a:schemeClr val="tx1"/>
                </a:solidFill>
              </a:rPr>
              <a:t>1. G. Camero, S. Salehi, and R. F. DeMara, IEEE ReConfig-2019.</a:t>
            </a:r>
            <a:br>
              <a:rPr lang="en-US" sz="900" kern="0" dirty="0">
                <a:solidFill>
                  <a:schemeClr val="tx1"/>
                </a:solidFill>
              </a:rPr>
            </a:br>
            <a:r>
              <a:rPr lang="en-US" sz="900" kern="0" dirty="0">
                <a:solidFill>
                  <a:schemeClr val="tx1"/>
                </a:solidFill>
              </a:rPr>
              <a:t>2. S. Salehi, M. Mashhadi, A. Zaeemzadeh, N. Rahnavard, and R. F. DeMara, IEEE JETCAS-2018</a:t>
            </a:r>
            <a:br>
              <a:rPr lang="en-US" sz="900" kern="0" dirty="0">
                <a:solidFill>
                  <a:schemeClr val="tx1"/>
                </a:solidFill>
              </a:rPr>
            </a:br>
            <a:r>
              <a:rPr lang="en-US" sz="900" kern="0" dirty="0">
                <a:solidFill>
                  <a:schemeClr val="tx1"/>
                </a:solidFill>
              </a:rPr>
              <a:t>3. This work is funded by NSF-ECCS #1810256</a:t>
            </a:r>
          </a:p>
        </p:txBody>
      </p:sp>
      <p:pic>
        <p:nvPicPr>
          <p:cNvPr id="2" name="Picture 1">
            <a:extLst>
              <a:ext uri="{FF2B5EF4-FFF2-40B4-BE49-F238E27FC236}">
                <a16:creationId xmlns:a16="http://schemas.microsoft.com/office/drawing/2014/main" id="{609717E3-2D6E-477F-81E6-E62F3544610B}"/>
              </a:ext>
            </a:extLst>
          </p:cNvPr>
          <p:cNvPicPr>
            <a:picLocks noChangeAspect="1"/>
          </p:cNvPicPr>
          <p:nvPr/>
        </p:nvPicPr>
        <p:blipFill>
          <a:blip r:embed="rId3"/>
          <a:stretch>
            <a:fillRect/>
          </a:stretch>
        </p:blipFill>
        <p:spPr>
          <a:xfrm>
            <a:off x="5005043" y="1486076"/>
            <a:ext cx="4138957" cy="3885847"/>
          </a:xfrm>
          <a:prstGeom prst="rect">
            <a:avLst/>
          </a:prstGeom>
        </p:spPr>
      </p:pic>
    </p:spTree>
    <p:extLst>
      <p:ext uri="{BB962C8B-B14F-4D97-AF65-F5344CB8AC3E}">
        <p14:creationId xmlns:p14="http://schemas.microsoft.com/office/powerpoint/2010/main" val="2884127444"/>
      </p:ext>
    </p:extLst>
  </p:cSld>
  <p:clrMapOvr>
    <a:masterClrMapping/>
  </p:clrMapOvr>
  <p:transition/>
</p:sld>
</file>

<file path=ppt/theme/theme1.xml><?xml version="1.0" encoding="utf-8"?>
<a:theme xmlns:a="http://schemas.openxmlformats.org/drawingml/2006/main" name="10_ucf-rfd">
  <a:themeElements>
    <a:clrScheme name="UCF-final">
      <a:dk1>
        <a:srgbClr val="000000"/>
      </a:dk1>
      <a:lt1>
        <a:srgbClr val="FFFFFF"/>
      </a:lt1>
      <a:dk2>
        <a:srgbClr val="9DB8ED"/>
      </a:dk2>
      <a:lt2>
        <a:srgbClr val="969696"/>
      </a:lt2>
      <a:accent1>
        <a:srgbClr val="EC1322"/>
      </a:accent1>
      <a:accent2>
        <a:srgbClr val="C08E00"/>
      </a:accent2>
      <a:accent3>
        <a:srgbClr val="7777A5"/>
      </a:accent3>
      <a:accent4>
        <a:srgbClr val="7FA46C"/>
      </a:accent4>
      <a:accent5>
        <a:srgbClr val="A1356B"/>
      </a:accent5>
      <a:accent6>
        <a:srgbClr val="373784"/>
      </a:accent6>
      <a:hlink>
        <a:srgbClr val="09BFC3"/>
      </a:hlink>
      <a:folHlink>
        <a:srgbClr val="F8EDBE"/>
      </a:folHlink>
    </a:clrScheme>
    <a:fontScheme name="mjicse4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lnDef>
  </a:objectDefaults>
  <a:extraClrSchemeLst>
    <a:extraClrScheme>
      <a:clrScheme name="mjicse43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jicse43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jicse43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jicse43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jicse43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jicse43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jicse43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98487</TotalTime>
  <Pages>47</Pages>
  <Words>1929</Words>
  <Application>Microsoft Office PowerPoint</Application>
  <PresentationFormat>On-screen Show (4:3)</PresentationFormat>
  <Paragraphs>187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Arial Narrow</vt:lpstr>
      <vt:lpstr>Bradley Hand ITC</vt:lpstr>
      <vt:lpstr>Monotype Sorts</vt:lpstr>
      <vt:lpstr>Times New Roman</vt:lpstr>
      <vt:lpstr>Wingdings</vt:lpstr>
      <vt:lpstr>10_ucf-rfd</vt:lpstr>
      <vt:lpstr>PowerPoint Presentation</vt:lpstr>
      <vt:lpstr>NSF-ECCS-1810256 Spintronic-Enabled Signal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Lecture 01</dc:subject>
  <dc:creator>Dr. DeMara</dc:creator>
  <cp:lastModifiedBy>Ron DeMara</cp:lastModifiedBy>
  <cp:revision>5803</cp:revision>
  <cp:lastPrinted>2017-10-11T17:47:19Z</cp:lastPrinted>
  <dcterms:created xsi:type="dcterms:W3CDTF">1997-08-19T16:58:46Z</dcterms:created>
  <dcterms:modified xsi:type="dcterms:W3CDTF">2020-07-11T12:55:52Z</dcterms:modified>
</cp:coreProperties>
</file>